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0" r:id="rId3"/>
    <p:sldId id="322" r:id="rId4"/>
    <p:sldId id="321" r:id="rId5"/>
    <p:sldId id="311" r:id="rId6"/>
    <p:sldId id="334" r:id="rId7"/>
    <p:sldId id="338" r:id="rId8"/>
    <p:sldId id="325" r:id="rId9"/>
    <p:sldId id="331" r:id="rId10"/>
    <p:sldId id="332" r:id="rId11"/>
    <p:sldId id="329" r:id="rId12"/>
    <p:sldId id="341" r:id="rId13"/>
    <p:sldId id="335" r:id="rId14"/>
    <p:sldId id="336" r:id="rId15"/>
    <p:sldId id="330" r:id="rId16"/>
    <p:sldId id="333" r:id="rId17"/>
    <p:sldId id="326" r:id="rId18"/>
    <p:sldId id="327" r:id="rId19"/>
    <p:sldId id="337" r:id="rId20"/>
    <p:sldId id="316" r:id="rId21"/>
    <p:sldId id="315" r:id="rId22"/>
    <p:sldId id="33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55" autoAdjust="0"/>
  </p:normalViewPr>
  <p:slideViewPr>
    <p:cSldViewPr>
      <p:cViewPr varScale="1">
        <p:scale>
          <a:sx n="82" d="100"/>
          <a:sy n="82" d="100"/>
        </p:scale>
        <p:origin x="111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BCAC-69C0-474A-8C72-33C31E5BE219}" type="datetimeFigureOut">
              <a:rPr lang="en-US" smtClean="0"/>
              <a:t>12/12/2021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2D14A-4F89-437E-B0B5-628632202710}" type="slidenum">
              <a:rPr lang="en-US" smtClean="0"/>
              <a:t>‹#›</a:t>
            </a:fld>
            <a:endParaRPr lang="en-US"/>
          </a:p>
        </p:txBody>
      </p:sp>
    </p:spTree>
    <p:extLst>
      <p:ext uri="{BB962C8B-B14F-4D97-AF65-F5344CB8AC3E}">
        <p14:creationId xmlns:p14="http://schemas.microsoft.com/office/powerpoint/2010/main" val="357724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4AF600-FD88-4206-B796-C4C2F19145D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003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26970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7132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70176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F600-FD88-4206-B796-C4C2F19145D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7049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AF600-FD88-4206-B796-C4C2F19145D5}"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61819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AF600-FD88-4206-B796-C4C2F19145D5}"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32309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AF600-FD88-4206-B796-C4C2F19145D5}"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87951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F600-FD88-4206-B796-C4C2F19145D5}"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59701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84418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6087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AF600-FD88-4206-B796-C4C2F19145D5}" type="datetimeFigureOut">
              <a:rPr lang="en-US" smtClean="0"/>
              <a:t>12/12/2021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6456B-4E98-49F3-851D-A088FB51D965}" type="slidenum">
              <a:rPr lang="en-US" smtClean="0"/>
              <a:t>‹#›</a:t>
            </a:fld>
            <a:endParaRPr lang="en-US"/>
          </a:p>
        </p:txBody>
      </p:sp>
    </p:spTree>
    <p:extLst>
      <p:ext uri="{BB962C8B-B14F-4D97-AF65-F5344CB8AC3E}">
        <p14:creationId xmlns:p14="http://schemas.microsoft.com/office/powerpoint/2010/main" val="124704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iblia.com/bible/esv/Exod%2012.30%E2%80%9334" TargetMode="External"/><Relationship Id="rId2" Type="http://schemas.openxmlformats.org/officeDocument/2006/relationships/hyperlink" Target="https://biblia.com/bible/esv/Exod%201.16" TargetMode="External"/><Relationship Id="rId1" Type="http://schemas.openxmlformats.org/officeDocument/2006/relationships/slideLayout" Target="../slideLayouts/slideLayout2.xml"/><Relationship Id="rId4" Type="http://schemas.openxmlformats.org/officeDocument/2006/relationships/hyperlink" Target="https://biblia.com/bible/esv/Exodus%2012.39"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biblia.com/bible/esv/Exod%2014.2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486400"/>
            <a:ext cx="4724400" cy="1969770"/>
          </a:xfrm>
          <a:prstGeom prst="rect">
            <a:avLst/>
          </a:prstGeom>
          <a:noFill/>
        </p:spPr>
        <p:txBody>
          <a:bodyPr wrap="square" rtlCol="0">
            <a:spAutoFit/>
          </a:bodyPr>
          <a:lstStyle/>
          <a:p>
            <a:pPr algn="ctr"/>
            <a:r>
              <a:rPr lang="en-US" sz="3200" b="1" i="1" dirty="0"/>
              <a:t>Old Testament Survey</a:t>
            </a:r>
          </a:p>
          <a:p>
            <a:pPr algn="ctr"/>
            <a:r>
              <a:rPr lang="en-US" b="1" i="1" dirty="0"/>
              <a:t>Lesson 4 – The Exodus (Egypt to Canaan)</a:t>
            </a:r>
          </a:p>
          <a:p>
            <a:pPr algn="ctr"/>
            <a:endParaRPr lang="en-US" b="1" i="1" dirty="0"/>
          </a:p>
          <a:p>
            <a:pPr algn="ctr"/>
            <a:r>
              <a:rPr lang="en-US" b="1" i="1" dirty="0"/>
              <a:t>“….our tutor to bring us to Christ” (Gal 3:24)</a:t>
            </a:r>
          </a:p>
          <a:p>
            <a:pPr algn="ctr"/>
            <a:endParaRPr lang="en-US" b="1" i="1" dirty="0"/>
          </a:p>
          <a:p>
            <a:endParaRPr lang="en-US" dirty="0"/>
          </a:p>
        </p:txBody>
      </p:sp>
      <p:pic>
        <p:nvPicPr>
          <p:cNvPr id="2" name="Picture 1">
            <a:extLst>
              <a:ext uri="{FF2B5EF4-FFF2-40B4-BE49-F238E27FC236}">
                <a16:creationId xmlns:a16="http://schemas.microsoft.com/office/drawing/2014/main" id="{CF98E475-F258-4EB8-89B6-D03A693E908A}"/>
              </a:ext>
            </a:extLst>
          </p:cNvPr>
          <p:cNvPicPr>
            <a:picLocks noChangeAspect="1"/>
          </p:cNvPicPr>
          <p:nvPr/>
        </p:nvPicPr>
        <p:blipFill>
          <a:blip r:embed="rId2"/>
          <a:stretch>
            <a:fillRect/>
          </a:stretch>
        </p:blipFill>
        <p:spPr>
          <a:xfrm>
            <a:off x="152400" y="71438"/>
            <a:ext cx="4343400" cy="2443162"/>
          </a:xfrm>
          <a:prstGeom prst="rect">
            <a:avLst/>
          </a:prstGeom>
        </p:spPr>
      </p:pic>
      <p:pic>
        <p:nvPicPr>
          <p:cNvPr id="7" name="Picture 6">
            <a:extLst>
              <a:ext uri="{FF2B5EF4-FFF2-40B4-BE49-F238E27FC236}">
                <a16:creationId xmlns:a16="http://schemas.microsoft.com/office/drawing/2014/main" id="{F8058F86-1CBA-4D17-9F0F-34E02503267D}"/>
              </a:ext>
            </a:extLst>
          </p:cNvPr>
          <p:cNvPicPr>
            <a:picLocks noChangeAspect="1"/>
          </p:cNvPicPr>
          <p:nvPr/>
        </p:nvPicPr>
        <p:blipFill>
          <a:blip r:embed="rId3"/>
          <a:stretch>
            <a:fillRect/>
          </a:stretch>
        </p:blipFill>
        <p:spPr>
          <a:xfrm>
            <a:off x="725471" y="2763642"/>
            <a:ext cx="3197258" cy="2555384"/>
          </a:xfrm>
          <a:prstGeom prst="rect">
            <a:avLst/>
          </a:prstGeom>
        </p:spPr>
      </p:pic>
      <p:pic>
        <p:nvPicPr>
          <p:cNvPr id="8" name="Picture 7">
            <a:extLst>
              <a:ext uri="{FF2B5EF4-FFF2-40B4-BE49-F238E27FC236}">
                <a16:creationId xmlns:a16="http://schemas.microsoft.com/office/drawing/2014/main" id="{80F3B681-DEF4-4CB1-8E59-B61873E288B7}"/>
              </a:ext>
            </a:extLst>
          </p:cNvPr>
          <p:cNvPicPr>
            <a:picLocks noChangeAspect="1"/>
          </p:cNvPicPr>
          <p:nvPr/>
        </p:nvPicPr>
        <p:blipFill>
          <a:blip r:embed="rId4"/>
          <a:stretch>
            <a:fillRect/>
          </a:stretch>
        </p:blipFill>
        <p:spPr>
          <a:xfrm>
            <a:off x="5445274" y="2763642"/>
            <a:ext cx="2758798" cy="2555384"/>
          </a:xfrm>
          <a:prstGeom prst="rect">
            <a:avLst/>
          </a:prstGeom>
        </p:spPr>
      </p:pic>
      <p:pic>
        <p:nvPicPr>
          <p:cNvPr id="9" name="Picture 8">
            <a:extLst>
              <a:ext uri="{FF2B5EF4-FFF2-40B4-BE49-F238E27FC236}">
                <a16:creationId xmlns:a16="http://schemas.microsoft.com/office/drawing/2014/main" id="{84580AD2-C8EC-4FAF-8769-0327C5C74599}"/>
              </a:ext>
            </a:extLst>
          </p:cNvPr>
          <p:cNvPicPr>
            <a:picLocks noChangeAspect="1"/>
          </p:cNvPicPr>
          <p:nvPr/>
        </p:nvPicPr>
        <p:blipFill>
          <a:blip r:embed="rId5"/>
          <a:stretch>
            <a:fillRect/>
          </a:stretch>
        </p:blipFill>
        <p:spPr>
          <a:xfrm>
            <a:off x="4648202" y="57296"/>
            <a:ext cx="4368540" cy="2457304"/>
          </a:xfrm>
          <a:prstGeom prst="rect">
            <a:avLst/>
          </a:prstGeom>
        </p:spPr>
      </p:pic>
    </p:spTree>
    <p:extLst>
      <p:ext uri="{BB962C8B-B14F-4D97-AF65-F5344CB8AC3E}">
        <p14:creationId xmlns:p14="http://schemas.microsoft.com/office/powerpoint/2010/main" val="245758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13C4-1B96-4BE5-85B8-5D739485EF7F}"/>
              </a:ext>
            </a:extLst>
          </p:cNvPr>
          <p:cNvSpPr>
            <a:spLocks noGrp="1"/>
          </p:cNvSpPr>
          <p:nvPr>
            <p:ph type="title"/>
          </p:nvPr>
        </p:nvSpPr>
        <p:spPr/>
        <p:txBody>
          <a:bodyPr/>
          <a:lstStyle/>
          <a:p>
            <a:r>
              <a:rPr lang="en-US" dirty="0"/>
              <a:t>Outline of the Exodus (3)</a:t>
            </a:r>
          </a:p>
        </p:txBody>
      </p:sp>
      <p:sp>
        <p:nvSpPr>
          <p:cNvPr id="3" name="Content Placeholder 2">
            <a:extLst>
              <a:ext uri="{FF2B5EF4-FFF2-40B4-BE49-F238E27FC236}">
                <a16:creationId xmlns:a16="http://schemas.microsoft.com/office/drawing/2014/main" id="{1264D493-A216-446E-9053-16419D8D2A49}"/>
              </a:ext>
            </a:extLst>
          </p:cNvPr>
          <p:cNvSpPr>
            <a:spLocks noGrp="1"/>
          </p:cNvSpPr>
          <p:nvPr>
            <p:ph idx="1"/>
          </p:nvPr>
        </p:nvSpPr>
        <p:spPr>
          <a:xfrm>
            <a:off x="449344" y="1415281"/>
            <a:ext cx="8229600" cy="5290319"/>
          </a:xfrm>
        </p:spPr>
        <p:txBody>
          <a:bodyPr>
            <a:normAutofit/>
          </a:bodyPr>
          <a:lstStyle/>
          <a:p>
            <a:r>
              <a:rPr lang="en-US" sz="2800" dirty="0"/>
              <a:t>Deuteronomy (</a:t>
            </a:r>
            <a:r>
              <a:rPr lang="en-US" sz="2000" dirty="0"/>
              <a:t>“</a:t>
            </a:r>
            <a:r>
              <a:rPr lang="en-US" sz="2000" i="1" dirty="0"/>
              <a:t>second law</a:t>
            </a:r>
            <a:r>
              <a:rPr lang="en-US" sz="2000" dirty="0"/>
              <a:t>”</a:t>
            </a:r>
            <a:r>
              <a:rPr lang="en-US" sz="2800" dirty="0"/>
              <a:t>)</a:t>
            </a:r>
          </a:p>
          <a:p>
            <a:pPr lvl="1"/>
            <a:r>
              <a:rPr lang="en-US" sz="2400" dirty="0"/>
              <a:t>Occurs on the east edge of Canaan</a:t>
            </a:r>
          </a:p>
          <a:p>
            <a:pPr lvl="1"/>
            <a:r>
              <a:rPr lang="en-US" sz="2400" dirty="0"/>
              <a:t>Moses recounts the exodus, the law, and God’s covenant with the Israelites</a:t>
            </a:r>
          </a:p>
          <a:p>
            <a:pPr lvl="1"/>
            <a:r>
              <a:rPr lang="en-US" sz="2400" dirty="0"/>
              <a:t>Exhortations for the Israelites</a:t>
            </a:r>
          </a:p>
          <a:p>
            <a:pPr lvl="2"/>
            <a:r>
              <a:rPr lang="en-US" sz="2000" dirty="0"/>
              <a:t>Totally destroy the Canaanites and their idolatry</a:t>
            </a:r>
          </a:p>
          <a:p>
            <a:pPr lvl="2"/>
            <a:r>
              <a:rPr lang="en-US" sz="2000" dirty="0"/>
              <a:t>Obey God’s commandments!  Don’t forget!  Teach your children!</a:t>
            </a:r>
          </a:p>
          <a:p>
            <a:pPr lvl="2"/>
            <a:r>
              <a:rPr lang="en-US" sz="2000" dirty="0"/>
              <a:t>Blessings if you obey, curses if you are disobedient</a:t>
            </a:r>
          </a:p>
          <a:p>
            <a:pPr lvl="1"/>
            <a:r>
              <a:rPr lang="en-US" sz="2400" dirty="0"/>
              <a:t>The coming Prophet</a:t>
            </a:r>
          </a:p>
          <a:p>
            <a:pPr lvl="1"/>
            <a:r>
              <a:rPr lang="en-US" sz="2400" dirty="0"/>
              <a:t>Joshua selected as the new leader</a:t>
            </a:r>
          </a:p>
          <a:p>
            <a:pPr lvl="1"/>
            <a:r>
              <a:rPr lang="en-US" sz="2400" dirty="0"/>
              <a:t>Death of Moses</a:t>
            </a:r>
          </a:p>
          <a:p>
            <a:pPr lvl="1"/>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21428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D528-7B66-43A7-9DDD-AA725114D31C}"/>
              </a:ext>
            </a:extLst>
          </p:cNvPr>
          <p:cNvSpPr>
            <a:spLocks noGrp="1"/>
          </p:cNvSpPr>
          <p:nvPr>
            <p:ph type="title"/>
          </p:nvPr>
        </p:nvSpPr>
        <p:spPr/>
        <p:txBody>
          <a:bodyPr/>
          <a:lstStyle/>
          <a:p>
            <a:r>
              <a:rPr lang="en-US" dirty="0"/>
              <a:t>Character Studies (1)</a:t>
            </a:r>
          </a:p>
        </p:txBody>
      </p:sp>
      <p:sp>
        <p:nvSpPr>
          <p:cNvPr id="3" name="Content Placeholder 2">
            <a:extLst>
              <a:ext uri="{FF2B5EF4-FFF2-40B4-BE49-F238E27FC236}">
                <a16:creationId xmlns:a16="http://schemas.microsoft.com/office/drawing/2014/main" id="{F284AE1A-2C23-4DB5-94DB-95B1412F8A17}"/>
              </a:ext>
            </a:extLst>
          </p:cNvPr>
          <p:cNvSpPr>
            <a:spLocks noGrp="1"/>
          </p:cNvSpPr>
          <p:nvPr>
            <p:ph idx="1"/>
          </p:nvPr>
        </p:nvSpPr>
        <p:spPr>
          <a:xfrm>
            <a:off x="457200" y="1325562"/>
            <a:ext cx="8229600" cy="5456238"/>
          </a:xfrm>
        </p:spPr>
        <p:txBody>
          <a:bodyPr>
            <a:normAutofit fontScale="92500" lnSpcReduction="20000"/>
          </a:bodyPr>
          <a:lstStyle/>
          <a:p>
            <a:r>
              <a:rPr lang="en-US" dirty="0"/>
              <a:t>Moses</a:t>
            </a:r>
          </a:p>
          <a:p>
            <a:pPr lvl="1"/>
            <a:r>
              <a:rPr lang="en-US" dirty="0"/>
              <a:t>Royal upbringing, then a shepherd, then a prophet and leader of God’s people</a:t>
            </a:r>
          </a:p>
          <a:p>
            <a:pPr lvl="1"/>
            <a:r>
              <a:rPr lang="en-US" dirty="0"/>
              <a:t>Initially tried to avoid leadership </a:t>
            </a:r>
          </a:p>
          <a:p>
            <a:pPr lvl="1"/>
            <a:r>
              <a:rPr lang="en-US" dirty="0"/>
              <a:t>Humble</a:t>
            </a:r>
          </a:p>
          <a:p>
            <a:pPr lvl="2"/>
            <a:r>
              <a:rPr lang="en-US" dirty="0"/>
              <a:t>Num 12:3.  </a:t>
            </a:r>
            <a:r>
              <a:rPr lang="en-US" b="1" i="1" dirty="0">
                <a:solidFill>
                  <a:srgbClr val="0070C0"/>
                </a:solidFill>
              </a:rPr>
              <a:t>“Now the man Moses was very humble, more than all men who were on the face of the earth.”</a:t>
            </a:r>
          </a:p>
          <a:p>
            <a:pPr lvl="1"/>
            <a:r>
              <a:rPr lang="en-US" dirty="0"/>
              <a:t>Interceded and offered himself for the people multiple times</a:t>
            </a:r>
          </a:p>
          <a:p>
            <a:pPr lvl="2"/>
            <a:r>
              <a:rPr lang="en-US" dirty="0"/>
              <a:t>Ex 32:11,32.  </a:t>
            </a:r>
            <a:r>
              <a:rPr lang="en-US" b="1" i="1" dirty="0">
                <a:solidFill>
                  <a:srgbClr val="0070C0"/>
                </a:solidFill>
              </a:rPr>
              <a:t>“pleaded with the Lord”, “blot me out”</a:t>
            </a:r>
          </a:p>
          <a:p>
            <a:pPr lvl="2"/>
            <a:r>
              <a:rPr lang="en-US" dirty="0"/>
              <a:t>Num 12:13.  </a:t>
            </a:r>
            <a:r>
              <a:rPr lang="en-US" b="1" i="1" dirty="0">
                <a:solidFill>
                  <a:srgbClr val="0070C0"/>
                </a:solidFill>
              </a:rPr>
              <a:t>“Please heal her, O God, I pray.”</a:t>
            </a:r>
          </a:p>
          <a:p>
            <a:pPr lvl="2"/>
            <a:r>
              <a:rPr lang="en-US" dirty="0"/>
              <a:t>Num 14:19.  </a:t>
            </a:r>
            <a:r>
              <a:rPr lang="en-US" b="1" i="1" dirty="0">
                <a:solidFill>
                  <a:srgbClr val="0070C0"/>
                </a:solidFill>
              </a:rPr>
              <a:t>“Pardon the iniquity of this people”</a:t>
            </a:r>
          </a:p>
          <a:p>
            <a:pPr lvl="2"/>
            <a:r>
              <a:rPr lang="en-US" dirty="0"/>
              <a:t>Num 16:22.  </a:t>
            </a:r>
            <a:r>
              <a:rPr lang="en-US" b="1" i="1" dirty="0">
                <a:solidFill>
                  <a:srgbClr val="0070C0"/>
                </a:solidFill>
              </a:rPr>
              <a:t>“shall one man sin, and You be angry with all the congregation?”</a:t>
            </a:r>
          </a:p>
          <a:p>
            <a:pPr lvl="2"/>
            <a:r>
              <a:rPr lang="en-US" dirty="0"/>
              <a:t>Num 21:7.  </a:t>
            </a:r>
            <a:r>
              <a:rPr lang="en-US" b="1" i="1" dirty="0">
                <a:solidFill>
                  <a:srgbClr val="0070C0"/>
                </a:solidFill>
              </a:rPr>
              <a:t>So Moses prayed for the people.</a:t>
            </a:r>
          </a:p>
          <a:p>
            <a:pPr lvl="1"/>
            <a:endParaRPr lang="en-US" dirty="0"/>
          </a:p>
          <a:p>
            <a:endParaRPr lang="en-US" dirty="0"/>
          </a:p>
          <a:p>
            <a:pPr lvl="1"/>
            <a:endParaRPr lang="en-US" dirty="0"/>
          </a:p>
        </p:txBody>
      </p:sp>
    </p:spTree>
    <p:extLst>
      <p:ext uri="{BB962C8B-B14F-4D97-AF65-F5344CB8AC3E}">
        <p14:creationId xmlns:p14="http://schemas.microsoft.com/office/powerpoint/2010/main" val="383516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D528-7B66-43A7-9DDD-AA725114D31C}"/>
              </a:ext>
            </a:extLst>
          </p:cNvPr>
          <p:cNvSpPr>
            <a:spLocks noGrp="1"/>
          </p:cNvSpPr>
          <p:nvPr>
            <p:ph type="title"/>
          </p:nvPr>
        </p:nvSpPr>
        <p:spPr/>
        <p:txBody>
          <a:bodyPr/>
          <a:lstStyle/>
          <a:p>
            <a:r>
              <a:rPr lang="en-US" dirty="0"/>
              <a:t>Character Studies (2)</a:t>
            </a:r>
          </a:p>
        </p:txBody>
      </p:sp>
      <p:sp>
        <p:nvSpPr>
          <p:cNvPr id="3" name="Content Placeholder 2">
            <a:extLst>
              <a:ext uri="{FF2B5EF4-FFF2-40B4-BE49-F238E27FC236}">
                <a16:creationId xmlns:a16="http://schemas.microsoft.com/office/drawing/2014/main" id="{F284AE1A-2C23-4DB5-94DB-95B1412F8A17}"/>
              </a:ext>
            </a:extLst>
          </p:cNvPr>
          <p:cNvSpPr>
            <a:spLocks noGrp="1"/>
          </p:cNvSpPr>
          <p:nvPr>
            <p:ph idx="1"/>
          </p:nvPr>
        </p:nvSpPr>
        <p:spPr>
          <a:xfrm>
            <a:off x="457200" y="1325562"/>
            <a:ext cx="8229600" cy="5257800"/>
          </a:xfrm>
        </p:spPr>
        <p:txBody>
          <a:bodyPr>
            <a:normAutofit/>
          </a:bodyPr>
          <a:lstStyle/>
          <a:p>
            <a:r>
              <a:rPr lang="en-US" dirty="0"/>
              <a:t>Moses </a:t>
            </a:r>
            <a:r>
              <a:rPr lang="en-US" sz="2400" dirty="0"/>
              <a:t>(continued)</a:t>
            </a:r>
            <a:endParaRPr lang="en-US" dirty="0"/>
          </a:p>
          <a:p>
            <a:pPr lvl="1"/>
            <a:r>
              <a:rPr lang="en-US" dirty="0"/>
              <a:t>Summary statement</a:t>
            </a:r>
          </a:p>
          <a:p>
            <a:pPr lvl="2"/>
            <a:r>
              <a:rPr lang="en-US" dirty="0" err="1"/>
              <a:t>Deut</a:t>
            </a:r>
            <a:r>
              <a:rPr lang="en-US" dirty="0"/>
              <a:t> 34:10-12.  </a:t>
            </a:r>
            <a:r>
              <a:rPr lang="en-US" i="1" dirty="0"/>
              <a:t>“</a:t>
            </a:r>
            <a:r>
              <a:rPr lang="en-US" b="1" i="1" dirty="0">
                <a:solidFill>
                  <a:srgbClr val="0070C0"/>
                </a:solidFill>
              </a:rPr>
              <a:t>But since then there has not arisen in Israel a prophet like Moses</a:t>
            </a:r>
            <a:r>
              <a:rPr lang="en-US" i="1" dirty="0"/>
              <a:t>, whom the Lord knew face  to face, in all the signs and wonders which the Lord sent him to do in the land of Egypt, before Pharaoh, before all his servants, and in all his land, and by all that mighty power and all the great terror which Moses performed in the sight of all Israel.”</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409328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D528-7B66-43A7-9DDD-AA725114D31C}"/>
              </a:ext>
            </a:extLst>
          </p:cNvPr>
          <p:cNvSpPr>
            <a:spLocks noGrp="1"/>
          </p:cNvSpPr>
          <p:nvPr>
            <p:ph type="title"/>
          </p:nvPr>
        </p:nvSpPr>
        <p:spPr>
          <a:xfrm>
            <a:off x="488482" y="25667"/>
            <a:ext cx="8229600" cy="1143000"/>
          </a:xfrm>
        </p:spPr>
        <p:txBody>
          <a:bodyPr/>
          <a:lstStyle/>
          <a:p>
            <a:r>
              <a:rPr lang="en-US" dirty="0"/>
              <a:t>Character Studies (3)</a:t>
            </a:r>
          </a:p>
        </p:txBody>
      </p:sp>
      <p:sp>
        <p:nvSpPr>
          <p:cNvPr id="3" name="Content Placeholder 2">
            <a:extLst>
              <a:ext uri="{FF2B5EF4-FFF2-40B4-BE49-F238E27FC236}">
                <a16:creationId xmlns:a16="http://schemas.microsoft.com/office/drawing/2014/main" id="{F284AE1A-2C23-4DB5-94DB-95B1412F8A17}"/>
              </a:ext>
            </a:extLst>
          </p:cNvPr>
          <p:cNvSpPr>
            <a:spLocks noGrp="1"/>
          </p:cNvSpPr>
          <p:nvPr>
            <p:ph idx="1"/>
          </p:nvPr>
        </p:nvSpPr>
        <p:spPr>
          <a:xfrm>
            <a:off x="488482" y="990600"/>
            <a:ext cx="8229600" cy="5525368"/>
          </a:xfrm>
        </p:spPr>
        <p:txBody>
          <a:bodyPr>
            <a:normAutofit fontScale="25000" lnSpcReduction="20000"/>
          </a:bodyPr>
          <a:lstStyle/>
          <a:p>
            <a:r>
              <a:rPr lang="en-US" sz="9600" dirty="0"/>
              <a:t>The Israelites</a:t>
            </a:r>
          </a:p>
          <a:p>
            <a:pPr lvl="1"/>
            <a:r>
              <a:rPr lang="en-US" sz="9600" dirty="0"/>
              <a:t>How many?  </a:t>
            </a:r>
          </a:p>
          <a:p>
            <a:pPr lvl="2"/>
            <a:r>
              <a:rPr lang="en-US" sz="9600" dirty="0"/>
              <a:t>Estimates around 1.5M-2.0M</a:t>
            </a:r>
          </a:p>
          <a:p>
            <a:pPr lvl="2"/>
            <a:r>
              <a:rPr lang="en-US" sz="9600" dirty="0" err="1"/>
              <a:t>Deut</a:t>
            </a:r>
            <a:r>
              <a:rPr lang="en-US" sz="9600" dirty="0"/>
              <a:t> 1:10.  </a:t>
            </a:r>
            <a:r>
              <a:rPr lang="en-US" sz="9600" i="1" dirty="0"/>
              <a:t>“here you are today, as the stars of heaven in multitude”</a:t>
            </a:r>
          </a:p>
          <a:p>
            <a:pPr lvl="1"/>
            <a:r>
              <a:rPr lang="en-US" sz="9600" dirty="0"/>
              <a:t>Traits:</a:t>
            </a:r>
          </a:p>
          <a:p>
            <a:pPr lvl="2"/>
            <a:r>
              <a:rPr lang="en-US" sz="8000" dirty="0"/>
              <a:t>Complainers</a:t>
            </a:r>
          </a:p>
          <a:p>
            <a:pPr lvl="2"/>
            <a:r>
              <a:rPr lang="en-US" sz="8000" dirty="0"/>
              <a:t>Idolators</a:t>
            </a:r>
          </a:p>
          <a:p>
            <a:pPr lvl="2"/>
            <a:r>
              <a:rPr lang="en-US" sz="8000" dirty="0"/>
              <a:t>Full of lust</a:t>
            </a:r>
          </a:p>
          <a:p>
            <a:pPr lvl="2"/>
            <a:r>
              <a:rPr lang="en-US" sz="8000" dirty="0"/>
              <a:t>Longing to return to Egypt</a:t>
            </a:r>
          </a:p>
          <a:p>
            <a:pPr lvl="2"/>
            <a:r>
              <a:rPr lang="en-US" sz="8000" dirty="0"/>
              <a:t>Doubting the Lord</a:t>
            </a:r>
          </a:p>
          <a:p>
            <a:pPr lvl="2"/>
            <a:r>
              <a:rPr lang="en-US" sz="8000" dirty="0"/>
              <a:t>Quick to turn from God and sin</a:t>
            </a:r>
          </a:p>
          <a:p>
            <a:pPr lvl="1"/>
            <a:r>
              <a:rPr lang="en-US" sz="9600" dirty="0"/>
              <a:t>Examples for us</a:t>
            </a:r>
          </a:p>
          <a:p>
            <a:pPr lvl="2"/>
            <a:r>
              <a:rPr lang="en-US" sz="9600" dirty="0"/>
              <a:t>1 Cor 10:6-11</a:t>
            </a:r>
          </a:p>
          <a:p>
            <a:pPr lvl="2"/>
            <a:r>
              <a:rPr lang="en-US" sz="9600" dirty="0"/>
              <a:t>Luke 9:62.  </a:t>
            </a:r>
            <a:r>
              <a:rPr lang="en-US" sz="9600" i="1" dirty="0"/>
              <a:t>But Jesus said to him, "No one, having put his hand to the plow, and looking back, is fit for the kingdom of God." </a:t>
            </a:r>
          </a:p>
          <a:p>
            <a:pPr lvl="1"/>
            <a:endParaRPr lang="en-US" dirty="0"/>
          </a:p>
        </p:txBody>
      </p:sp>
    </p:spTree>
    <p:extLst>
      <p:ext uri="{BB962C8B-B14F-4D97-AF65-F5344CB8AC3E}">
        <p14:creationId xmlns:p14="http://schemas.microsoft.com/office/powerpoint/2010/main" val="307488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D528-7B66-43A7-9DDD-AA725114D31C}"/>
              </a:ext>
            </a:extLst>
          </p:cNvPr>
          <p:cNvSpPr>
            <a:spLocks noGrp="1"/>
          </p:cNvSpPr>
          <p:nvPr>
            <p:ph type="title"/>
          </p:nvPr>
        </p:nvSpPr>
        <p:spPr>
          <a:xfrm>
            <a:off x="457200" y="0"/>
            <a:ext cx="8229600" cy="1143000"/>
          </a:xfrm>
        </p:spPr>
        <p:txBody>
          <a:bodyPr/>
          <a:lstStyle/>
          <a:p>
            <a:r>
              <a:rPr lang="en-US" dirty="0"/>
              <a:t>Character Studies (4)</a:t>
            </a:r>
          </a:p>
        </p:txBody>
      </p:sp>
      <p:sp>
        <p:nvSpPr>
          <p:cNvPr id="3" name="Content Placeholder 2">
            <a:extLst>
              <a:ext uri="{FF2B5EF4-FFF2-40B4-BE49-F238E27FC236}">
                <a16:creationId xmlns:a16="http://schemas.microsoft.com/office/drawing/2014/main" id="{F284AE1A-2C23-4DB5-94DB-95B1412F8A17}"/>
              </a:ext>
            </a:extLst>
          </p:cNvPr>
          <p:cNvSpPr>
            <a:spLocks noGrp="1"/>
          </p:cNvSpPr>
          <p:nvPr>
            <p:ph idx="1"/>
          </p:nvPr>
        </p:nvSpPr>
        <p:spPr>
          <a:xfrm>
            <a:off x="533400" y="1143000"/>
            <a:ext cx="8229600" cy="5486400"/>
          </a:xfrm>
        </p:spPr>
        <p:txBody>
          <a:bodyPr>
            <a:normAutofit fontScale="92500" lnSpcReduction="10000"/>
          </a:bodyPr>
          <a:lstStyle/>
          <a:p>
            <a:r>
              <a:rPr lang="en-US" dirty="0"/>
              <a:t>The Lord</a:t>
            </a:r>
          </a:p>
          <a:p>
            <a:pPr lvl="1"/>
            <a:r>
              <a:rPr lang="en-US" dirty="0"/>
              <a:t>Loved His people</a:t>
            </a:r>
          </a:p>
          <a:p>
            <a:pPr lvl="2"/>
            <a:r>
              <a:rPr lang="en-US" dirty="0" err="1"/>
              <a:t>Deut</a:t>
            </a:r>
            <a:r>
              <a:rPr lang="en-US" dirty="0"/>
              <a:t> 4:37</a:t>
            </a:r>
          </a:p>
          <a:p>
            <a:pPr lvl="1"/>
            <a:r>
              <a:rPr lang="en-US" dirty="0"/>
              <a:t>Saved His people</a:t>
            </a:r>
          </a:p>
          <a:p>
            <a:pPr lvl="2"/>
            <a:r>
              <a:rPr lang="en-US" dirty="0" err="1"/>
              <a:t>Deut</a:t>
            </a:r>
            <a:r>
              <a:rPr lang="en-US" dirty="0"/>
              <a:t> 26:8</a:t>
            </a:r>
          </a:p>
          <a:p>
            <a:pPr lvl="1"/>
            <a:r>
              <a:rPr lang="en-US" dirty="0"/>
              <a:t>Provided for His people</a:t>
            </a:r>
          </a:p>
          <a:p>
            <a:pPr lvl="2"/>
            <a:r>
              <a:rPr lang="en-US" dirty="0" err="1"/>
              <a:t>Deut</a:t>
            </a:r>
            <a:r>
              <a:rPr lang="en-US" dirty="0"/>
              <a:t> 29:5</a:t>
            </a:r>
          </a:p>
          <a:p>
            <a:pPr lvl="1"/>
            <a:r>
              <a:rPr lang="en-US" dirty="0"/>
              <a:t>Hates sin and disobedience</a:t>
            </a:r>
          </a:p>
          <a:p>
            <a:pPr lvl="2"/>
            <a:r>
              <a:rPr lang="en-US" dirty="0"/>
              <a:t>Multiple threats to eliminate them all and start over with Moses</a:t>
            </a:r>
          </a:p>
          <a:p>
            <a:pPr lvl="2"/>
            <a:r>
              <a:rPr lang="en-US" dirty="0"/>
              <a:t>Ex 32:10; Num 14:21; Num 16:21; Num 25:11</a:t>
            </a:r>
          </a:p>
          <a:p>
            <a:pPr lvl="1"/>
            <a:r>
              <a:rPr lang="en-US" dirty="0"/>
              <a:t>Full of mercy for those that love and obey Him</a:t>
            </a:r>
          </a:p>
          <a:p>
            <a:pPr lvl="2"/>
            <a:r>
              <a:rPr lang="en-US" dirty="0" err="1"/>
              <a:t>Deut</a:t>
            </a:r>
            <a:r>
              <a:rPr lang="en-US" dirty="0"/>
              <a:t> 7:9</a:t>
            </a:r>
          </a:p>
          <a:p>
            <a:pPr lvl="1"/>
            <a:endParaRPr lang="en-US" dirty="0"/>
          </a:p>
        </p:txBody>
      </p:sp>
    </p:spTree>
    <p:extLst>
      <p:ext uri="{BB962C8B-B14F-4D97-AF65-F5344CB8AC3E}">
        <p14:creationId xmlns:p14="http://schemas.microsoft.com/office/powerpoint/2010/main" val="199492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8DEC-6048-4013-A8C0-36B6D04A703C}"/>
              </a:ext>
            </a:extLst>
          </p:cNvPr>
          <p:cNvSpPr>
            <a:spLocks noGrp="1"/>
          </p:cNvSpPr>
          <p:nvPr>
            <p:ph type="title"/>
          </p:nvPr>
        </p:nvSpPr>
        <p:spPr>
          <a:xfrm>
            <a:off x="457200" y="31423"/>
            <a:ext cx="8229600" cy="1143000"/>
          </a:xfrm>
        </p:spPr>
        <p:txBody>
          <a:bodyPr/>
          <a:lstStyle/>
          <a:p>
            <a:r>
              <a:rPr lang="en-US" dirty="0"/>
              <a:t>Historical Evidences</a:t>
            </a:r>
          </a:p>
        </p:txBody>
      </p:sp>
      <p:sp>
        <p:nvSpPr>
          <p:cNvPr id="3" name="Content Placeholder 2">
            <a:extLst>
              <a:ext uri="{FF2B5EF4-FFF2-40B4-BE49-F238E27FC236}">
                <a16:creationId xmlns:a16="http://schemas.microsoft.com/office/drawing/2014/main" id="{FAF93ACF-E432-48C9-B7FC-D2DAF0DA80E9}"/>
              </a:ext>
            </a:extLst>
          </p:cNvPr>
          <p:cNvSpPr>
            <a:spLocks noGrp="1"/>
          </p:cNvSpPr>
          <p:nvPr>
            <p:ph idx="1"/>
          </p:nvPr>
        </p:nvSpPr>
        <p:spPr>
          <a:xfrm>
            <a:off x="457200" y="1174423"/>
            <a:ext cx="8458200" cy="5468022"/>
          </a:xfrm>
        </p:spPr>
        <p:txBody>
          <a:bodyPr>
            <a:noAutofit/>
          </a:bodyPr>
          <a:lstStyle/>
          <a:p>
            <a:pPr>
              <a:lnSpc>
                <a:spcPct val="107000"/>
              </a:lnSpc>
              <a:spcBef>
                <a:spcPts val="0"/>
              </a:spcBef>
              <a:spcAft>
                <a:spcPts val="800"/>
              </a:spcAft>
            </a:pPr>
            <a:r>
              <a:rPr lang="en-US" sz="2000" b="1" i="1" dirty="0">
                <a:solidFill>
                  <a:srgbClr val="0070C0"/>
                </a:solidFill>
              </a:rPr>
              <a:t>Skeletons of infants of three months old and younger, usually several in one box</a:t>
            </a:r>
            <a:r>
              <a:rPr lang="en-US" sz="2000" dirty="0"/>
              <a:t>, buried under homes in a slave town called </a:t>
            </a:r>
            <a:r>
              <a:rPr lang="en-US" sz="2000" dirty="0" err="1"/>
              <a:t>Kahun</a:t>
            </a:r>
            <a:r>
              <a:rPr lang="en-US" sz="2000" dirty="0"/>
              <a:t> (</a:t>
            </a:r>
            <a:r>
              <a:rPr lang="en-US" sz="2000" dirty="0">
                <a:hlinkClick r:id="rId2">
                  <a:extLst>
                    <a:ext uri="{A12FA001-AC4F-418D-AE19-62706E023703}">
                      <ahyp:hlinkClr xmlns:ahyp="http://schemas.microsoft.com/office/drawing/2018/hyperlinkcolor" val="tx"/>
                    </a:ext>
                  </a:extLst>
                </a:hlinkClick>
              </a:rPr>
              <a:t>Exodus 1:16</a:t>
            </a:r>
            <a:r>
              <a:rPr lang="en-US" sz="2000" dirty="0"/>
              <a:t>), corresponding to Pharaoh’s slaughter of Hebrew infants.</a:t>
            </a:r>
          </a:p>
          <a:p>
            <a:pPr>
              <a:lnSpc>
                <a:spcPct val="107000"/>
              </a:lnSpc>
              <a:spcBef>
                <a:spcPts val="0"/>
              </a:spcBef>
              <a:spcAft>
                <a:spcPts val="800"/>
              </a:spcAft>
            </a:pPr>
            <a:r>
              <a:rPr lang="en-US" sz="2000" b="1" i="1" dirty="0">
                <a:solidFill>
                  <a:srgbClr val="0070C0"/>
                </a:solidFill>
              </a:rPr>
              <a:t>Masses of houses and shops in </a:t>
            </a:r>
            <a:r>
              <a:rPr lang="en-US" sz="2000" b="1" i="1" dirty="0" err="1">
                <a:solidFill>
                  <a:srgbClr val="0070C0"/>
                </a:solidFill>
              </a:rPr>
              <a:t>Kahun</a:t>
            </a:r>
            <a:r>
              <a:rPr lang="en-US" sz="2000" b="1" i="1" dirty="0">
                <a:solidFill>
                  <a:srgbClr val="0070C0"/>
                </a:solidFill>
              </a:rPr>
              <a:t>, abandoned so quickly </a:t>
            </a:r>
            <a:r>
              <a:rPr lang="en-US" sz="2000" dirty="0"/>
              <a:t>that tools, household implements, and other possessions were left behind. The findings suggest the abandonment was total, hasty, and done on short notice (</a:t>
            </a:r>
            <a:r>
              <a:rPr lang="en-US" sz="2000" dirty="0">
                <a:hlinkClick r:id="rId3">
                  <a:extLst>
                    <a:ext uri="{A12FA001-AC4F-418D-AE19-62706E023703}">
                      <ahyp:hlinkClr xmlns:ahyp="http://schemas.microsoft.com/office/drawing/2018/hyperlinkcolor" val="tx"/>
                    </a:ext>
                  </a:extLst>
                </a:hlinkClick>
              </a:rPr>
              <a:t>Exodus 12:30–34</a:t>
            </a:r>
            <a:r>
              <a:rPr lang="en-US" sz="2000" dirty="0"/>
              <a:t>, </a:t>
            </a:r>
            <a:r>
              <a:rPr lang="en-US" sz="2000" dirty="0">
                <a:hlinkClick r:id="rId4">
                  <a:extLst>
                    <a:ext uri="{A12FA001-AC4F-418D-AE19-62706E023703}">
                      <ahyp:hlinkClr xmlns:ahyp="http://schemas.microsoft.com/office/drawing/2018/hyperlinkcolor" val="tx"/>
                    </a:ext>
                  </a:extLst>
                </a:hlinkClick>
              </a:rPr>
              <a:t>39</a:t>
            </a:r>
            <a:r>
              <a:rPr lang="en-US" sz="2000" dirty="0"/>
              <a:t>), consistent with the Israelites’ sudden exit from Egypt in the wake of Passover.</a:t>
            </a:r>
          </a:p>
          <a:p>
            <a:pPr>
              <a:lnSpc>
                <a:spcPct val="107000"/>
              </a:lnSpc>
              <a:spcBef>
                <a:spcPts val="0"/>
              </a:spcBef>
              <a:spcAft>
                <a:spcPts val="800"/>
              </a:spcAft>
            </a:pPr>
            <a:r>
              <a:rPr lang="en-US" sz="2000" dirty="0"/>
              <a:t>The </a:t>
            </a:r>
            <a:r>
              <a:rPr lang="en-US" sz="2000" dirty="0" err="1"/>
              <a:t>Ipuwer</a:t>
            </a:r>
            <a:r>
              <a:rPr lang="en-US" sz="2000" dirty="0"/>
              <a:t> Papyrus, a work of </a:t>
            </a:r>
            <a:r>
              <a:rPr lang="en-US" sz="2000" b="1" i="1" dirty="0">
                <a:solidFill>
                  <a:srgbClr val="0070C0"/>
                </a:solidFill>
              </a:rPr>
              <a:t>poetry</a:t>
            </a:r>
            <a:r>
              <a:rPr lang="en-US" sz="2000" dirty="0"/>
              <a:t> stating, in part, </a:t>
            </a:r>
            <a:r>
              <a:rPr lang="en-US" sz="2000" b="1" i="1" dirty="0">
                <a:solidFill>
                  <a:srgbClr val="0070C0"/>
                </a:solidFill>
              </a:rPr>
              <a:t>“Plague stalks through the land and blood is everywhere. . . . Nay, but the river is blood . . . gates, columns and walls are consumed with fire . . . the son of the high-born man is no longer to be recognized. . . . The stranger people from outside are come into Egypt. . . . Nay, but corn has perished everywhere.”</a:t>
            </a:r>
            <a:br>
              <a:rPr lang="en-US" sz="2000" dirty="0">
                <a:solidFill>
                  <a:srgbClr val="09202F"/>
                </a:solidFill>
                <a:effectLst/>
                <a:latin typeface="Segoe UI" panose="020B0502040204020203" pitchFamily="34" charset="0"/>
                <a:ea typeface="Calibri" panose="020F0502020204030204" pitchFamily="34" charset="0"/>
                <a:cs typeface="Times New Roman" panose="02020603050405020304" pitchFamily="18" charset="0"/>
              </a:rPr>
            </a:br>
            <a:br>
              <a:rPr lang="en-US" sz="2000" dirty="0">
                <a:solidFill>
                  <a:srgbClr val="09202F"/>
                </a:solidFill>
                <a:effectLst/>
                <a:latin typeface="Segoe UI" panose="020B0502040204020203" pitchFamily="34" charset="0"/>
                <a:ea typeface="Calibri" panose="020F0502020204030204" pitchFamily="34" charset="0"/>
                <a:cs typeface="Times New Roman" panose="02020603050405020304" pitchFamily="18" charset="0"/>
              </a:rPr>
            </a:br>
            <a:br>
              <a:rPr lang="en-US" sz="2000" dirty="0"/>
            </a:br>
            <a:br>
              <a:rPr lang="en-US" sz="2000" dirty="0">
                <a:solidFill>
                  <a:srgbClr val="09202F"/>
                </a:solidFill>
                <a:effectLst/>
                <a:latin typeface="Segoe UI" panose="020B0502040204020203"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9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8DEC-6048-4013-A8C0-36B6D04A703C}"/>
              </a:ext>
            </a:extLst>
          </p:cNvPr>
          <p:cNvSpPr>
            <a:spLocks noGrp="1"/>
          </p:cNvSpPr>
          <p:nvPr>
            <p:ph type="title"/>
          </p:nvPr>
        </p:nvSpPr>
        <p:spPr/>
        <p:txBody>
          <a:bodyPr/>
          <a:lstStyle/>
          <a:p>
            <a:r>
              <a:rPr lang="en-US" dirty="0"/>
              <a:t>Historical Evidences (2)</a:t>
            </a:r>
          </a:p>
        </p:txBody>
      </p:sp>
      <p:sp>
        <p:nvSpPr>
          <p:cNvPr id="3" name="Content Placeholder 2">
            <a:extLst>
              <a:ext uri="{FF2B5EF4-FFF2-40B4-BE49-F238E27FC236}">
                <a16:creationId xmlns:a16="http://schemas.microsoft.com/office/drawing/2014/main" id="{FAF93ACF-E432-48C9-B7FC-D2DAF0DA80E9}"/>
              </a:ext>
            </a:extLst>
          </p:cNvPr>
          <p:cNvSpPr>
            <a:spLocks noGrp="1"/>
          </p:cNvSpPr>
          <p:nvPr>
            <p:ph idx="1"/>
          </p:nvPr>
        </p:nvSpPr>
        <p:spPr>
          <a:xfrm>
            <a:off x="457200" y="1600200"/>
            <a:ext cx="8229600" cy="4983162"/>
          </a:xfrm>
        </p:spPr>
        <p:txBody>
          <a:bodyPr>
            <a:normAutofit/>
          </a:bodyPr>
          <a:lstStyle/>
          <a:p>
            <a:pPr>
              <a:lnSpc>
                <a:spcPct val="107000"/>
              </a:lnSpc>
              <a:spcBef>
                <a:spcPts val="0"/>
              </a:spcBef>
              <a:spcAft>
                <a:spcPts val="800"/>
              </a:spcAft>
            </a:pPr>
            <a:r>
              <a:rPr lang="en-US" sz="2000" dirty="0">
                <a:solidFill>
                  <a:srgbClr val="09202F"/>
                </a:solidFill>
                <a:effectLst/>
                <a:latin typeface="Segoe UI" panose="020B0502040204020203" pitchFamily="34" charset="0"/>
                <a:ea typeface="Calibri" panose="020F0502020204030204" pitchFamily="34" charset="0"/>
                <a:cs typeface="Times New Roman" panose="02020603050405020304" pitchFamily="18" charset="0"/>
              </a:rPr>
              <a:t>Discoveries also include evidence of </a:t>
            </a:r>
            <a:r>
              <a:rPr lang="en-US" sz="2000" b="1" i="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cities such as Jericho being conquered during that timeframe</a:t>
            </a:r>
            <a:r>
              <a:rPr lang="en-US" sz="2000" dirty="0">
                <a:solidFill>
                  <a:srgbClr val="09202F"/>
                </a:solidFill>
                <a:effectLst/>
                <a:latin typeface="Segoe UI" panose="020B0502040204020203" pitchFamily="34" charset="0"/>
                <a:ea typeface="Calibri" panose="020F0502020204030204" pitchFamily="34" charset="0"/>
                <a:cs typeface="Times New Roman" panose="02020603050405020304" pitchFamily="18" charset="0"/>
              </a:rPr>
              <a:t>.</a:t>
            </a:r>
          </a:p>
          <a:p>
            <a:pPr>
              <a:lnSpc>
                <a:spcPct val="107000"/>
              </a:lnSpc>
              <a:spcBef>
                <a:spcPts val="0"/>
              </a:spcBef>
              <a:spcAft>
                <a:spcPts val="800"/>
              </a:spcAft>
            </a:pPr>
            <a:r>
              <a:rPr lang="en-US" sz="2000" dirty="0">
                <a:solidFill>
                  <a:srgbClr val="09202F"/>
                </a:solidFill>
                <a:effectLst/>
                <a:latin typeface="Segoe UI" panose="020B0502040204020203" pitchFamily="34" charset="0"/>
                <a:ea typeface="Calibri" panose="020F0502020204030204" pitchFamily="34" charset="0"/>
                <a:cs typeface="Times New Roman" panose="02020603050405020304" pitchFamily="18" charset="0"/>
              </a:rPr>
              <a:t>The army of Amenhotep notably stopped military campaigns in 1446 BC (</a:t>
            </a:r>
            <a:r>
              <a:rPr lang="en-US" sz="2000" u="sng"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2"/>
              </a:rPr>
              <a:t>Exodus 14:28</a:t>
            </a:r>
            <a:r>
              <a:rPr lang="en-US" sz="2000" u="sng"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84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98C7-0368-4960-92B9-39DE43F9AD7A}"/>
              </a:ext>
            </a:extLst>
          </p:cNvPr>
          <p:cNvSpPr>
            <a:spLocks noGrp="1"/>
          </p:cNvSpPr>
          <p:nvPr>
            <p:ph type="title"/>
          </p:nvPr>
        </p:nvSpPr>
        <p:spPr/>
        <p:txBody>
          <a:bodyPr/>
          <a:lstStyle/>
          <a:p>
            <a:r>
              <a:rPr lang="en-US" dirty="0"/>
              <a:t>Focus Events</a:t>
            </a:r>
          </a:p>
        </p:txBody>
      </p:sp>
      <p:sp>
        <p:nvSpPr>
          <p:cNvPr id="3" name="Content Placeholder 2">
            <a:extLst>
              <a:ext uri="{FF2B5EF4-FFF2-40B4-BE49-F238E27FC236}">
                <a16:creationId xmlns:a16="http://schemas.microsoft.com/office/drawing/2014/main" id="{C2EF8CFF-92BB-4236-BE41-C8CFF9C4C650}"/>
              </a:ext>
            </a:extLst>
          </p:cNvPr>
          <p:cNvSpPr>
            <a:spLocks noGrp="1"/>
          </p:cNvSpPr>
          <p:nvPr>
            <p:ph idx="1"/>
          </p:nvPr>
        </p:nvSpPr>
        <p:spPr>
          <a:xfrm>
            <a:off x="457200" y="1600200"/>
            <a:ext cx="8229600" cy="5257800"/>
          </a:xfrm>
        </p:spPr>
        <p:txBody>
          <a:bodyPr>
            <a:normAutofit fontScale="32500" lnSpcReduction="20000"/>
          </a:bodyPr>
          <a:lstStyle/>
          <a:p>
            <a:r>
              <a:rPr lang="en-US" sz="6200" dirty="0"/>
              <a:t>Rebellion of Korah (Num 16)</a:t>
            </a:r>
          </a:p>
          <a:p>
            <a:pPr lvl="1"/>
            <a:r>
              <a:rPr lang="en-US" sz="6200" b="1" i="1" dirty="0">
                <a:solidFill>
                  <a:srgbClr val="FF0000"/>
                </a:solidFill>
              </a:rPr>
              <a:t>“You [Korah] take too much upon yourself”</a:t>
            </a:r>
          </a:p>
          <a:p>
            <a:pPr lvl="1"/>
            <a:r>
              <a:rPr lang="en-US" sz="6200" dirty="0"/>
              <a:t>"By this you shall know that the Lord has sent me to do all these works, for </a:t>
            </a:r>
            <a:r>
              <a:rPr lang="en-US" sz="6200" b="1" i="1" dirty="0">
                <a:solidFill>
                  <a:srgbClr val="FF0000"/>
                </a:solidFill>
              </a:rPr>
              <a:t>I have not done them of my own will</a:t>
            </a:r>
            <a:r>
              <a:rPr lang="en-US" sz="6200" dirty="0"/>
              <a:t>. “</a:t>
            </a:r>
          </a:p>
          <a:p>
            <a:endParaRPr lang="en-US" sz="6200" dirty="0"/>
          </a:p>
          <a:p>
            <a:r>
              <a:rPr lang="en-US" sz="6200" dirty="0"/>
              <a:t>Moses strikes the rock (Num 20)</a:t>
            </a:r>
          </a:p>
          <a:p>
            <a:pPr lvl="1"/>
            <a:r>
              <a:rPr lang="en-US" sz="6200" dirty="0"/>
              <a:t>"Because </a:t>
            </a:r>
            <a:r>
              <a:rPr lang="en-US" sz="6200" b="1" i="1" dirty="0">
                <a:solidFill>
                  <a:srgbClr val="FF0000"/>
                </a:solidFill>
              </a:rPr>
              <a:t>you did not believe Me, to hallow Me in the eyes of the children of Israel</a:t>
            </a:r>
            <a:r>
              <a:rPr lang="en-US" sz="6200" dirty="0"/>
              <a:t>, therefore you shall not bring this assembly into the land which I have given them."</a:t>
            </a:r>
          </a:p>
          <a:p>
            <a:pPr lvl="1"/>
            <a:endParaRPr lang="en-US" sz="6200" dirty="0"/>
          </a:p>
          <a:p>
            <a:r>
              <a:rPr lang="en-US" sz="6200" dirty="0"/>
              <a:t>The greatest commandment (</a:t>
            </a:r>
            <a:r>
              <a:rPr lang="en-US" sz="6200" dirty="0" err="1"/>
              <a:t>Deut</a:t>
            </a:r>
            <a:r>
              <a:rPr lang="en-US" sz="6200" dirty="0"/>
              <a:t> 6) / Circumcise your hearts (</a:t>
            </a:r>
            <a:r>
              <a:rPr lang="en-US" sz="6200" dirty="0" err="1"/>
              <a:t>Deut</a:t>
            </a:r>
            <a:r>
              <a:rPr lang="en-US" sz="6200" dirty="0"/>
              <a:t> 10)</a:t>
            </a:r>
          </a:p>
          <a:p>
            <a:pPr lvl="1"/>
            <a:r>
              <a:rPr lang="en-US" sz="6200" b="1" i="1" dirty="0">
                <a:solidFill>
                  <a:srgbClr val="0070C0"/>
                </a:solidFill>
              </a:rPr>
              <a:t>"Hear, O Israel: The Lord our God, the Lord is one!  You shall love the Lord your God with all your heart, with all your soul, and with all your strength. </a:t>
            </a:r>
          </a:p>
          <a:p>
            <a:pPr lvl="1"/>
            <a:r>
              <a:rPr lang="en-US" sz="6200" b="1" i="1" dirty="0">
                <a:solidFill>
                  <a:srgbClr val="0070C0"/>
                </a:solidFill>
              </a:rPr>
              <a:t>“Therefore circumcise the foreskin of your heart, and be stiff-necked no longer.”</a:t>
            </a:r>
          </a:p>
        </p:txBody>
      </p:sp>
    </p:spTree>
    <p:extLst>
      <p:ext uri="{BB962C8B-B14F-4D97-AF65-F5344CB8AC3E}">
        <p14:creationId xmlns:p14="http://schemas.microsoft.com/office/powerpoint/2010/main" val="218119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F4FC-88D6-4026-90E6-22964224F651}"/>
              </a:ext>
            </a:extLst>
          </p:cNvPr>
          <p:cNvSpPr>
            <a:spLocks noGrp="1"/>
          </p:cNvSpPr>
          <p:nvPr>
            <p:ph type="title"/>
          </p:nvPr>
        </p:nvSpPr>
        <p:spPr/>
        <p:txBody>
          <a:bodyPr/>
          <a:lstStyle/>
          <a:p>
            <a:r>
              <a:rPr lang="en-US" dirty="0"/>
              <a:t>Leading us to Christ</a:t>
            </a:r>
          </a:p>
        </p:txBody>
      </p:sp>
      <p:sp>
        <p:nvSpPr>
          <p:cNvPr id="3" name="Content Placeholder 2">
            <a:extLst>
              <a:ext uri="{FF2B5EF4-FFF2-40B4-BE49-F238E27FC236}">
                <a16:creationId xmlns:a16="http://schemas.microsoft.com/office/drawing/2014/main" id="{4D45D73D-9CEB-42E6-A341-299CCFE04433}"/>
              </a:ext>
            </a:extLst>
          </p:cNvPr>
          <p:cNvSpPr>
            <a:spLocks noGrp="1"/>
          </p:cNvSpPr>
          <p:nvPr>
            <p:ph idx="1"/>
          </p:nvPr>
        </p:nvSpPr>
        <p:spPr>
          <a:xfrm>
            <a:off x="457200" y="1600200"/>
            <a:ext cx="8229600" cy="5105400"/>
          </a:xfrm>
        </p:spPr>
        <p:txBody>
          <a:bodyPr>
            <a:normAutofit fontScale="77500" lnSpcReduction="20000"/>
          </a:bodyPr>
          <a:lstStyle/>
          <a:p>
            <a:r>
              <a:rPr lang="en-US" dirty="0"/>
              <a:t>Brass serpent</a:t>
            </a:r>
          </a:p>
          <a:p>
            <a:pPr lvl="1"/>
            <a:r>
              <a:rPr lang="en-US" dirty="0"/>
              <a:t>John 3:14-15.  </a:t>
            </a:r>
            <a:r>
              <a:rPr lang="en-US" i="1" dirty="0"/>
              <a:t>And as Moses lifted up the serpent in the wilderness, even so must the Son of Man be lifted up,  15 that whoever believes in Him should not perish but have eternal life.</a:t>
            </a:r>
          </a:p>
          <a:p>
            <a:endParaRPr lang="en-US" dirty="0"/>
          </a:p>
          <a:p>
            <a:r>
              <a:rPr lang="en-US" dirty="0"/>
              <a:t>A prophet like unto me</a:t>
            </a:r>
          </a:p>
          <a:p>
            <a:pPr lvl="1"/>
            <a:r>
              <a:rPr lang="en-US" i="1" dirty="0" err="1"/>
              <a:t>Deut</a:t>
            </a:r>
            <a:r>
              <a:rPr lang="en-US" i="1" dirty="0"/>
              <a:t> 18:15-20.  "</a:t>
            </a:r>
            <a:r>
              <a:rPr lang="en-US" b="1" i="1" dirty="0">
                <a:solidFill>
                  <a:srgbClr val="0070C0"/>
                </a:solidFill>
              </a:rPr>
              <a:t>The Lord your God will raise up for you a Prophet like me from your midst, from your brethren. Him you shall hear</a:t>
            </a:r>
            <a:r>
              <a:rPr lang="en-US" i="1" dirty="0"/>
              <a:t>….I will raise up for them a Prophet like you from among their brethren, and will put My words in His mouth, and He shall speak to them all that I command Him. And it shall be that whoever will not hear My words, which He speaks in My name, I will require it of him. </a:t>
            </a:r>
          </a:p>
          <a:p>
            <a:endParaRPr lang="en-US" dirty="0"/>
          </a:p>
          <a:p>
            <a:r>
              <a:rPr lang="en-US" dirty="0"/>
              <a:t>Moses led from Egypt, Jesus leads from sin</a:t>
            </a:r>
          </a:p>
        </p:txBody>
      </p:sp>
    </p:spTree>
    <p:extLst>
      <p:ext uri="{BB962C8B-B14F-4D97-AF65-F5344CB8AC3E}">
        <p14:creationId xmlns:p14="http://schemas.microsoft.com/office/powerpoint/2010/main" val="9515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FE7097-DDA4-447F-92EE-95B4FDD36C79}"/>
              </a:ext>
            </a:extLst>
          </p:cNvPr>
          <p:cNvGraphicFramePr>
            <a:graphicFrameLocks noGrp="1"/>
          </p:cNvGraphicFramePr>
          <p:nvPr>
            <p:extLst>
              <p:ext uri="{D42A27DB-BD31-4B8C-83A1-F6EECF244321}">
                <p14:modId xmlns:p14="http://schemas.microsoft.com/office/powerpoint/2010/main" val="719090264"/>
              </p:ext>
            </p:extLst>
          </p:nvPr>
        </p:nvGraphicFramePr>
        <p:xfrm>
          <a:off x="152400" y="609600"/>
          <a:ext cx="8915400" cy="6096003"/>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25115154"/>
                    </a:ext>
                  </a:extLst>
                </a:gridCol>
                <a:gridCol w="6172200">
                  <a:extLst>
                    <a:ext uri="{9D8B030D-6E8A-4147-A177-3AD203B41FA5}">
                      <a16:colId xmlns:a16="http://schemas.microsoft.com/office/drawing/2014/main" val="2920137706"/>
                    </a:ext>
                  </a:extLst>
                </a:gridCol>
                <a:gridCol w="1143000">
                  <a:extLst>
                    <a:ext uri="{9D8B030D-6E8A-4147-A177-3AD203B41FA5}">
                      <a16:colId xmlns:a16="http://schemas.microsoft.com/office/drawing/2014/main" val="1072016210"/>
                    </a:ext>
                  </a:extLst>
                </a:gridCol>
              </a:tblGrid>
              <a:tr h="942074">
                <a:tc>
                  <a:txBody>
                    <a:bodyPr/>
                    <a:lstStyle/>
                    <a:p>
                      <a:pPr marL="0" marR="0" algn="ctr">
                        <a:lnSpc>
                          <a:spcPct val="107000"/>
                        </a:lnSpc>
                        <a:spcBef>
                          <a:spcPts val="0"/>
                        </a:spcBef>
                        <a:spcAft>
                          <a:spcPts val="0"/>
                        </a:spcAft>
                      </a:pPr>
                      <a:r>
                        <a:rPr lang="en-US" sz="28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Lesson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Class Leader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24240"/>
                  </a:ext>
                </a:extLst>
              </a:tr>
              <a:tr h="379027">
                <a:tc>
                  <a:txBody>
                    <a:bodyPr/>
                    <a:lstStyle/>
                    <a:p>
                      <a:pPr marL="0" marR="0" algn="ctr">
                        <a:lnSpc>
                          <a:spcPct val="107000"/>
                        </a:lnSpc>
                        <a:spcBef>
                          <a:spcPts val="0"/>
                        </a:spcBef>
                        <a:spcAft>
                          <a:spcPts val="0"/>
                        </a:spcAft>
                      </a:pPr>
                      <a:r>
                        <a:rPr lang="en-US" sz="2000" dirty="0">
                          <a:effectLst/>
                        </a:rPr>
                        <a:t>Dec 1 (W)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Why study the OT?  Theme of the OT.  OT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30021"/>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5 (S)</a:t>
                      </a:r>
                    </a:p>
                  </a:txBody>
                  <a:tcPr marL="68580" marR="68580" marT="0" marB="0"/>
                </a:tc>
                <a:tc>
                  <a:txBody>
                    <a:bodyPr/>
                    <a:lstStyle/>
                    <a:p>
                      <a:pPr marL="0" marR="0">
                        <a:lnSpc>
                          <a:spcPct val="107000"/>
                        </a:lnSpc>
                        <a:spcBef>
                          <a:spcPts val="0"/>
                        </a:spcBef>
                        <a:spcAft>
                          <a:spcPts val="0"/>
                        </a:spcAft>
                      </a:pPr>
                      <a:r>
                        <a:rPr lang="en-US" sz="1800">
                          <a:effectLst/>
                        </a:rPr>
                        <a:t>Genesis (part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21230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8 (W)</a:t>
                      </a:r>
                    </a:p>
                  </a:txBody>
                  <a:tcPr marL="68580" marR="68580" marT="0" marB="0"/>
                </a:tc>
                <a:tc>
                  <a:txBody>
                    <a:bodyPr/>
                    <a:lstStyle/>
                    <a:p>
                      <a:pPr marL="0" marR="0">
                        <a:lnSpc>
                          <a:spcPct val="107000"/>
                        </a:lnSpc>
                        <a:spcBef>
                          <a:spcPts val="0"/>
                        </a:spcBef>
                        <a:spcAft>
                          <a:spcPts val="0"/>
                        </a:spcAft>
                      </a:pPr>
                      <a:r>
                        <a:rPr lang="en-US" sz="1800">
                          <a:effectLst/>
                        </a:rPr>
                        <a:t>Genesis (part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243664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12 (S)</a:t>
                      </a:r>
                    </a:p>
                  </a:txBody>
                  <a:tcPr marL="68580" marR="68580" marT="0" marB="0"/>
                </a:tc>
                <a:tc>
                  <a:txBody>
                    <a:bodyPr/>
                    <a:lstStyle/>
                    <a:p>
                      <a:pPr marL="0" marR="0">
                        <a:lnSpc>
                          <a:spcPct val="107000"/>
                        </a:lnSpc>
                        <a:spcBef>
                          <a:spcPts val="0"/>
                        </a:spcBef>
                        <a:spcAft>
                          <a:spcPts val="0"/>
                        </a:spcAft>
                      </a:pPr>
                      <a:r>
                        <a:rPr lang="en-US" sz="1800">
                          <a:effectLst/>
                        </a:rPr>
                        <a:t>The Exodus (Egypt to Canaan)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072345"/>
                  </a:ext>
                </a:extLst>
              </a:tr>
              <a:tr h="379027">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 15 (W)</a:t>
                      </a:r>
                    </a:p>
                  </a:txBody>
                  <a:tcPr marL="68580" marR="68580" marT="0" marB="0">
                    <a:solidFill>
                      <a:srgbClr val="FFFF00"/>
                    </a:solidFill>
                  </a:tcPr>
                </a:tc>
                <a:tc>
                  <a:txBody>
                    <a:bodyPr/>
                    <a:lstStyle/>
                    <a:p>
                      <a:pPr marL="0" marR="0">
                        <a:lnSpc>
                          <a:spcPct val="107000"/>
                        </a:lnSpc>
                        <a:spcBef>
                          <a:spcPts val="0"/>
                        </a:spcBef>
                        <a:spcAft>
                          <a:spcPts val="0"/>
                        </a:spcAft>
                      </a:pPr>
                      <a:r>
                        <a:rPr lang="en-US" sz="1800" dirty="0">
                          <a:effectLst/>
                        </a:rPr>
                        <a:t>The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700025826"/>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19 (S)</a:t>
                      </a:r>
                    </a:p>
                  </a:txBody>
                  <a:tcPr marL="68580" marR="68580" marT="0" marB="0"/>
                </a:tc>
                <a:tc>
                  <a:txBody>
                    <a:bodyPr/>
                    <a:lstStyle/>
                    <a:p>
                      <a:pPr marL="0" marR="0">
                        <a:lnSpc>
                          <a:spcPct val="107000"/>
                        </a:lnSpc>
                        <a:spcBef>
                          <a:spcPts val="0"/>
                        </a:spcBef>
                        <a:spcAft>
                          <a:spcPts val="0"/>
                        </a:spcAft>
                      </a:pPr>
                      <a:r>
                        <a:rPr lang="en-US" sz="1800">
                          <a:effectLst/>
                        </a:rPr>
                        <a:t>Joshua and Judges (part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97336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22 (W)</a:t>
                      </a:r>
                    </a:p>
                  </a:txBody>
                  <a:tcPr marL="68580" marR="68580" marT="0" marB="0"/>
                </a:tc>
                <a:tc>
                  <a:txBody>
                    <a:bodyPr/>
                    <a:lstStyle/>
                    <a:p>
                      <a:pPr marL="0" marR="0">
                        <a:lnSpc>
                          <a:spcPct val="107000"/>
                        </a:lnSpc>
                        <a:spcBef>
                          <a:spcPts val="0"/>
                        </a:spcBef>
                        <a:spcAft>
                          <a:spcPts val="0"/>
                        </a:spcAft>
                      </a:pPr>
                      <a:r>
                        <a:rPr lang="en-US" sz="1800">
                          <a:effectLst/>
                        </a:rPr>
                        <a:t>Joshua and Judges (part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783412"/>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26 (S)</a:t>
                      </a:r>
                    </a:p>
                  </a:txBody>
                  <a:tcPr marL="68580" marR="68580" marT="0" marB="0"/>
                </a:tc>
                <a:tc>
                  <a:txBody>
                    <a:bodyPr/>
                    <a:lstStyle/>
                    <a:p>
                      <a:pPr marL="0" marR="0">
                        <a:lnSpc>
                          <a:spcPct val="107000"/>
                        </a:lnSpc>
                        <a:spcBef>
                          <a:spcPts val="0"/>
                        </a:spcBef>
                        <a:spcAft>
                          <a:spcPts val="0"/>
                        </a:spcAft>
                      </a:pPr>
                      <a:r>
                        <a:rPr lang="en-US" sz="1800">
                          <a:effectLst/>
                        </a:rPr>
                        <a:t>The United Kingdom:  Saul, David, and Solomon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41986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2 (S)</a:t>
                      </a:r>
                    </a:p>
                  </a:txBody>
                  <a:tcPr marL="68580" marR="68580" marT="0" marB="0"/>
                </a:tc>
                <a:tc>
                  <a:txBody>
                    <a:bodyPr/>
                    <a:lstStyle/>
                    <a:p>
                      <a:pPr marL="0" marR="0">
                        <a:lnSpc>
                          <a:spcPct val="107000"/>
                        </a:lnSpc>
                        <a:spcBef>
                          <a:spcPts val="0"/>
                        </a:spcBef>
                        <a:spcAft>
                          <a:spcPts val="0"/>
                        </a:spcAft>
                      </a:pPr>
                      <a:r>
                        <a:rPr lang="en-US" sz="1800">
                          <a:effectLst/>
                        </a:rPr>
                        <a:t>The Divided Kingdom:  Israel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37252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5 (W)</a:t>
                      </a:r>
                    </a:p>
                  </a:txBody>
                  <a:tcPr marL="68580" marR="68580" marT="0" marB="0"/>
                </a:tc>
                <a:tc>
                  <a:txBody>
                    <a:bodyPr/>
                    <a:lstStyle/>
                    <a:p>
                      <a:pPr marL="0" marR="0">
                        <a:lnSpc>
                          <a:spcPct val="107000"/>
                        </a:lnSpc>
                        <a:spcBef>
                          <a:spcPts val="0"/>
                        </a:spcBef>
                        <a:spcAft>
                          <a:spcPts val="0"/>
                        </a:spcAft>
                      </a:pPr>
                      <a:r>
                        <a:rPr lang="en-US" sz="1800">
                          <a:effectLst/>
                        </a:rPr>
                        <a:t>The Divided Kingdom:  Judah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376814"/>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9 (S)</a:t>
                      </a:r>
                    </a:p>
                  </a:txBody>
                  <a:tcPr marL="68580" marR="68580" marT="0" marB="0"/>
                </a:tc>
                <a:tc>
                  <a:txBody>
                    <a:bodyPr/>
                    <a:lstStyle/>
                    <a:p>
                      <a:pPr marL="0" marR="0">
                        <a:lnSpc>
                          <a:spcPct val="107000"/>
                        </a:lnSpc>
                        <a:spcBef>
                          <a:spcPts val="0"/>
                        </a:spcBef>
                        <a:spcAft>
                          <a:spcPts val="0"/>
                        </a:spcAft>
                      </a:pPr>
                      <a:r>
                        <a:rPr lang="en-US" sz="1800">
                          <a:effectLst/>
                        </a:rPr>
                        <a:t>Books of Poetry and Wisdom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15960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12 (W)</a:t>
                      </a:r>
                    </a:p>
                  </a:txBody>
                  <a:tcPr marL="68580" marR="68580" marT="0" marB="0"/>
                </a:tc>
                <a:tc>
                  <a:txBody>
                    <a:bodyPr/>
                    <a:lstStyle/>
                    <a:p>
                      <a:pPr marL="0" marR="0">
                        <a:lnSpc>
                          <a:spcPct val="107000"/>
                        </a:lnSpc>
                        <a:spcBef>
                          <a:spcPts val="0"/>
                        </a:spcBef>
                        <a:spcAft>
                          <a:spcPts val="0"/>
                        </a:spcAft>
                      </a:pPr>
                      <a:r>
                        <a:rPr lang="en-US" sz="1800">
                          <a:effectLst/>
                        </a:rPr>
                        <a:t>Major Prophets:  Isaiah, Jeremiah, Lamentations, Ezekiel, Daniel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0353367"/>
                  </a:ext>
                </a:extLst>
              </a:tr>
              <a:tr h="60560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16 (S)</a:t>
                      </a:r>
                    </a:p>
                  </a:txBody>
                  <a:tcPr marL="68580" marR="68580" marT="0" marB="0"/>
                </a:tc>
                <a:tc>
                  <a:txBody>
                    <a:bodyPr/>
                    <a:lstStyle/>
                    <a:p>
                      <a:pPr marL="0" marR="0">
                        <a:lnSpc>
                          <a:spcPct val="107000"/>
                        </a:lnSpc>
                        <a:spcBef>
                          <a:spcPts val="0"/>
                        </a:spcBef>
                        <a:spcAft>
                          <a:spcPts val="0"/>
                        </a:spcAft>
                      </a:pPr>
                      <a:r>
                        <a:rPr lang="en-US" sz="1800" dirty="0">
                          <a:effectLst/>
                        </a:rPr>
                        <a:t>Brief OT summary, between the testaments</a:t>
                      </a: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5729592"/>
                  </a:ext>
                </a:extLst>
              </a:tr>
            </a:tbl>
          </a:graphicData>
        </a:graphic>
      </p:graphicFrame>
    </p:spTree>
    <p:extLst>
      <p:ext uri="{BB962C8B-B14F-4D97-AF65-F5344CB8AC3E}">
        <p14:creationId xmlns:p14="http://schemas.microsoft.com/office/powerpoint/2010/main" val="217817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A53A-8AB4-4413-9AD9-47DC576B0590}"/>
              </a:ext>
            </a:extLst>
          </p:cNvPr>
          <p:cNvSpPr>
            <a:spLocks noGrp="1"/>
          </p:cNvSpPr>
          <p:nvPr>
            <p:ph type="title"/>
          </p:nvPr>
        </p:nvSpPr>
        <p:spPr/>
        <p:txBody>
          <a:bodyPr/>
          <a:lstStyle/>
          <a:p>
            <a:r>
              <a:rPr lang="en-US" dirty="0"/>
              <a:t>Today’s Overview</a:t>
            </a:r>
          </a:p>
        </p:txBody>
      </p:sp>
      <p:sp>
        <p:nvSpPr>
          <p:cNvPr id="3" name="Content Placeholder 2">
            <a:extLst>
              <a:ext uri="{FF2B5EF4-FFF2-40B4-BE49-F238E27FC236}">
                <a16:creationId xmlns:a16="http://schemas.microsoft.com/office/drawing/2014/main" id="{2D6452AE-DE73-45A9-976A-263E50AEC182}"/>
              </a:ext>
            </a:extLst>
          </p:cNvPr>
          <p:cNvSpPr>
            <a:spLocks noGrp="1"/>
          </p:cNvSpPr>
          <p:nvPr>
            <p:ph idx="1"/>
          </p:nvPr>
        </p:nvSpPr>
        <p:spPr/>
        <p:txBody>
          <a:bodyPr/>
          <a:lstStyle/>
          <a:p>
            <a:r>
              <a:rPr lang="en-US" dirty="0"/>
              <a:t>Brief review of Genesis</a:t>
            </a:r>
          </a:p>
          <a:p>
            <a:r>
              <a:rPr lang="en-US" dirty="0"/>
              <a:t>Overview of Exodus – Deuteronomy</a:t>
            </a:r>
          </a:p>
          <a:p>
            <a:r>
              <a:rPr lang="en-US" dirty="0"/>
              <a:t>Character studies</a:t>
            </a:r>
          </a:p>
          <a:p>
            <a:pPr lvl="1"/>
            <a:r>
              <a:rPr lang="en-US" dirty="0"/>
              <a:t>Moses, the Israelites, the Lord</a:t>
            </a:r>
          </a:p>
          <a:p>
            <a:r>
              <a:rPr lang="en-US" dirty="0"/>
              <a:t>Evidences</a:t>
            </a:r>
          </a:p>
          <a:p>
            <a:r>
              <a:rPr lang="en-US" dirty="0"/>
              <a:t>Leading to Jesus</a:t>
            </a:r>
          </a:p>
          <a:p>
            <a:r>
              <a:rPr lang="en-US" dirty="0"/>
              <a:t>Close</a:t>
            </a:r>
          </a:p>
          <a:p>
            <a:endParaRPr lang="en-US" dirty="0"/>
          </a:p>
        </p:txBody>
      </p:sp>
    </p:spTree>
    <p:extLst>
      <p:ext uri="{BB962C8B-B14F-4D97-AF65-F5344CB8AC3E}">
        <p14:creationId xmlns:p14="http://schemas.microsoft.com/office/powerpoint/2010/main" val="326118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882F-7F07-4084-AF19-F18F3AF30A33}"/>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84F05DD6-50A9-48A8-8A70-3B274B4C71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5521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F0BB-5D45-4326-A68A-986B4ED8C9E9}"/>
              </a:ext>
            </a:extLst>
          </p:cNvPr>
          <p:cNvSpPr>
            <a:spLocks noGrp="1"/>
          </p:cNvSpPr>
          <p:nvPr>
            <p:ph type="title"/>
          </p:nvPr>
        </p:nvSpPr>
        <p:spPr/>
        <p:txBody>
          <a:bodyPr/>
          <a:lstStyle/>
          <a:p>
            <a:r>
              <a:rPr lang="en-US" dirty="0"/>
              <a:t>Backup Material</a:t>
            </a:r>
          </a:p>
        </p:txBody>
      </p:sp>
      <p:sp>
        <p:nvSpPr>
          <p:cNvPr id="3" name="Text Placeholder 2">
            <a:extLst>
              <a:ext uri="{FF2B5EF4-FFF2-40B4-BE49-F238E27FC236}">
                <a16:creationId xmlns:a16="http://schemas.microsoft.com/office/drawing/2014/main" id="{4ABE450F-88CA-4AA7-9C78-5B92F22AB0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5745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FE7097-DDA4-447F-92EE-95B4FDD36C79}"/>
              </a:ext>
            </a:extLst>
          </p:cNvPr>
          <p:cNvGraphicFramePr>
            <a:graphicFrameLocks noGrp="1"/>
          </p:cNvGraphicFramePr>
          <p:nvPr/>
        </p:nvGraphicFramePr>
        <p:xfrm>
          <a:off x="152400" y="609600"/>
          <a:ext cx="8915400" cy="6096003"/>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25115154"/>
                    </a:ext>
                  </a:extLst>
                </a:gridCol>
                <a:gridCol w="6172200">
                  <a:extLst>
                    <a:ext uri="{9D8B030D-6E8A-4147-A177-3AD203B41FA5}">
                      <a16:colId xmlns:a16="http://schemas.microsoft.com/office/drawing/2014/main" val="2920137706"/>
                    </a:ext>
                  </a:extLst>
                </a:gridCol>
                <a:gridCol w="1143000">
                  <a:extLst>
                    <a:ext uri="{9D8B030D-6E8A-4147-A177-3AD203B41FA5}">
                      <a16:colId xmlns:a16="http://schemas.microsoft.com/office/drawing/2014/main" val="1072016210"/>
                    </a:ext>
                  </a:extLst>
                </a:gridCol>
              </a:tblGrid>
              <a:tr h="942074">
                <a:tc>
                  <a:txBody>
                    <a:bodyPr/>
                    <a:lstStyle/>
                    <a:p>
                      <a:pPr marL="0" marR="0" algn="ctr">
                        <a:lnSpc>
                          <a:spcPct val="107000"/>
                        </a:lnSpc>
                        <a:spcBef>
                          <a:spcPts val="0"/>
                        </a:spcBef>
                        <a:spcAft>
                          <a:spcPts val="0"/>
                        </a:spcAft>
                      </a:pPr>
                      <a:r>
                        <a:rPr lang="en-US" sz="28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Lesson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Class Leader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24240"/>
                  </a:ext>
                </a:extLst>
              </a:tr>
              <a:tr h="379027">
                <a:tc>
                  <a:txBody>
                    <a:bodyPr/>
                    <a:lstStyle/>
                    <a:p>
                      <a:pPr marL="0" marR="0" algn="ctr">
                        <a:lnSpc>
                          <a:spcPct val="107000"/>
                        </a:lnSpc>
                        <a:spcBef>
                          <a:spcPts val="0"/>
                        </a:spcBef>
                        <a:spcAft>
                          <a:spcPts val="0"/>
                        </a:spcAft>
                      </a:pPr>
                      <a:r>
                        <a:rPr lang="en-US" sz="2000" dirty="0">
                          <a:effectLst/>
                        </a:rPr>
                        <a:t>Dec 1 (W)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Why study the OT?  Theme of the OT.  OT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30021"/>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5 (S)</a:t>
                      </a:r>
                    </a:p>
                  </a:txBody>
                  <a:tcPr marL="68580" marR="68580" marT="0" marB="0"/>
                </a:tc>
                <a:tc>
                  <a:txBody>
                    <a:bodyPr/>
                    <a:lstStyle/>
                    <a:p>
                      <a:pPr marL="0" marR="0">
                        <a:lnSpc>
                          <a:spcPct val="107000"/>
                        </a:lnSpc>
                        <a:spcBef>
                          <a:spcPts val="0"/>
                        </a:spcBef>
                        <a:spcAft>
                          <a:spcPts val="0"/>
                        </a:spcAft>
                      </a:pPr>
                      <a:r>
                        <a:rPr lang="en-US" sz="1800">
                          <a:effectLst/>
                        </a:rPr>
                        <a:t>Genesis (part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21230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8 (W)</a:t>
                      </a:r>
                    </a:p>
                  </a:txBody>
                  <a:tcPr marL="68580" marR="68580" marT="0" marB="0"/>
                </a:tc>
                <a:tc>
                  <a:txBody>
                    <a:bodyPr/>
                    <a:lstStyle/>
                    <a:p>
                      <a:pPr marL="0" marR="0">
                        <a:lnSpc>
                          <a:spcPct val="107000"/>
                        </a:lnSpc>
                        <a:spcBef>
                          <a:spcPts val="0"/>
                        </a:spcBef>
                        <a:spcAft>
                          <a:spcPts val="0"/>
                        </a:spcAft>
                      </a:pPr>
                      <a:r>
                        <a:rPr lang="en-US" sz="1800">
                          <a:effectLst/>
                        </a:rPr>
                        <a:t>Genesis (part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243664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12 (S)</a:t>
                      </a:r>
                    </a:p>
                  </a:txBody>
                  <a:tcPr marL="68580" marR="68580" marT="0" marB="0"/>
                </a:tc>
                <a:tc>
                  <a:txBody>
                    <a:bodyPr/>
                    <a:lstStyle/>
                    <a:p>
                      <a:pPr marL="0" marR="0">
                        <a:lnSpc>
                          <a:spcPct val="107000"/>
                        </a:lnSpc>
                        <a:spcBef>
                          <a:spcPts val="0"/>
                        </a:spcBef>
                        <a:spcAft>
                          <a:spcPts val="0"/>
                        </a:spcAft>
                      </a:pPr>
                      <a:r>
                        <a:rPr lang="en-US" sz="1800">
                          <a:effectLst/>
                        </a:rPr>
                        <a:t>The Exodus (Egypt to Canaan)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07234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15 (W)</a:t>
                      </a:r>
                    </a:p>
                  </a:txBody>
                  <a:tcPr marL="68580" marR="68580" marT="0" marB="0"/>
                </a:tc>
                <a:tc>
                  <a:txBody>
                    <a:bodyPr/>
                    <a:lstStyle/>
                    <a:p>
                      <a:pPr marL="0" marR="0">
                        <a:lnSpc>
                          <a:spcPct val="107000"/>
                        </a:lnSpc>
                        <a:spcBef>
                          <a:spcPts val="0"/>
                        </a:spcBef>
                        <a:spcAft>
                          <a:spcPts val="0"/>
                        </a:spcAft>
                      </a:pPr>
                      <a:r>
                        <a:rPr lang="en-US" sz="1800">
                          <a:effectLst/>
                        </a:rPr>
                        <a:t>The Law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025826"/>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19 (S)</a:t>
                      </a:r>
                    </a:p>
                  </a:txBody>
                  <a:tcPr marL="68580" marR="68580" marT="0" marB="0"/>
                </a:tc>
                <a:tc>
                  <a:txBody>
                    <a:bodyPr/>
                    <a:lstStyle/>
                    <a:p>
                      <a:pPr marL="0" marR="0">
                        <a:lnSpc>
                          <a:spcPct val="107000"/>
                        </a:lnSpc>
                        <a:spcBef>
                          <a:spcPts val="0"/>
                        </a:spcBef>
                        <a:spcAft>
                          <a:spcPts val="0"/>
                        </a:spcAft>
                      </a:pPr>
                      <a:r>
                        <a:rPr lang="en-US" sz="1800">
                          <a:effectLst/>
                        </a:rPr>
                        <a:t>Joshua and Judges (part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97336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22 (W)</a:t>
                      </a:r>
                    </a:p>
                  </a:txBody>
                  <a:tcPr marL="68580" marR="68580" marT="0" marB="0"/>
                </a:tc>
                <a:tc>
                  <a:txBody>
                    <a:bodyPr/>
                    <a:lstStyle/>
                    <a:p>
                      <a:pPr marL="0" marR="0">
                        <a:lnSpc>
                          <a:spcPct val="107000"/>
                        </a:lnSpc>
                        <a:spcBef>
                          <a:spcPts val="0"/>
                        </a:spcBef>
                        <a:spcAft>
                          <a:spcPts val="0"/>
                        </a:spcAft>
                      </a:pPr>
                      <a:r>
                        <a:rPr lang="en-US" sz="1800">
                          <a:effectLst/>
                        </a:rPr>
                        <a:t>Joshua and Judges (part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783412"/>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26 (S)</a:t>
                      </a:r>
                    </a:p>
                  </a:txBody>
                  <a:tcPr marL="68580" marR="68580" marT="0" marB="0"/>
                </a:tc>
                <a:tc>
                  <a:txBody>
                    <a:bodyPr/>
                    <a:lstStyle/>
                    <a:p>
                      <a:pPr marL="0" marR="0">
                        <a:lnSpc>
                          <a:spcPct val="107000"/>
                        </a:lnSpc>
                        <a:spcBef>
                          <a:spcPts val="0"/>
                        </a:spcBef>
                        <a:spcAft>
                          <a:spcPts val="0"/>
                        </a:spcAft>
                      </a:pPr>
                      <a:r>
                        <a:rPr lang="en-US" sz="1800">
                          <a:effectLst/>
                        </a:rPr>
                        <a:t>The United Kingdom:  Saul, David, and Solomon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41986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2 (S)</a:t>
                      </a:r>
                    </a:p>
                  </a:txBody>
                  <a:tcPr marL="68580" marR="68580" marT="0" marB="0"/>
                </a:tc>
                <a:tc>
                  <a:txBody>
                    <a:bodyPr/>
                    <a:lstStyle/>
                    <a:p>
                      <a:pPr marL="0" marR="0">
                        <a:lnSpc>
                          <a:spcPct val="107000"/>
                        </a:lnSpc>
                        <a:spcBef>
                          <a:spcPts val="0"/>
                        </a:spcBef>
                        <a:spcAft>
                          <a:spcPts val="0"/>
                        </a:spcAft>
                      </a:pPr>
                      <a:r>
                        <a:rPr lang="en-US" sz="1800">
                          <a:effectLst/>
                        </a:rPr>
                        <a:t>The Divided Kingdom:  Israel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37252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5 (W)</a:t>
                      </a:r>
                    </a:p>
                  </a:txBody>
                  <a:tcPr marL="68580" marR="68580" marT="0" marB="0"/>
                </a:tc>
                <a:tc>
                  <a:txBody>
                    <a:bodyPr/>
                    <a:lstStyle/>
                    <a:p>
                      <a:pPr marL="0" marR="0">
                        <a:lnSpc>
                          <a:spcPct val="107000"/>
                        </a:lnSpc>
                        <a:spcBef>
                          <a:spcPts val="0"/>
                        </a:spcBef>
                        <a:spcAft>
                          <a:spcPts val="0"/>
                        </a:spcAft>
                      </a:pPr>
                      <a:r>
                        <a:rPr lang="en-US" sz="1800">
                          <a:effectLst/>
                        </a:rPr>
                        <a:t>The Divided Kingdom:  Judah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376814"/>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9 (S)</a:t>
                      </a:r>
                    </a:p>
                  </a:txBody>
                  <a:tcPr marL="68580" marR="68580" marT="0" marB="0"/>
                </a:tc>
                <a:tc>
                  <a:txBody>
                    <a:bodyPr/>
                    <a:lstStyle/>
                    <a:p>
                      <a:pPr marL="0" marR="0">
                        <a:lnSpc>
                          <a:spcPct val="107000"/>
                        </a:lnSpc>
                        <a:spcBef>
                          <a:spcPts val="0"/>
                        </a:spcBef>
                        <a:spcAft>
                          <a:spcPts val="0"/>
                        </a:spcAft>
                      </a:pPr>
                      <a:r>
                        <a:rPr lang="en-US" sz="1800">
                          <a:effectLst/>
                        </a:rPr>
                        <a:t>Books of Poetry and Wisdom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15960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12 (W)</a:t>
                      </a:r>
                    </a:p>
                  </a:txBody>
                  <a:tcPr marL="68580" marR="68580" marT="0" marB="0"/>
                </a:tc>
                <a:tc>
                  <a:txBody>
                    <a:bodyPr/>
                    <a:lstStyle/>
                    <a:p>
                      <a:pPr marL="0" marR="0">
                        <a:lnSpc>
                          <a:spcPct val="107000"/>
                        </a:lnSpc>
                        <a:spcBef>
                          <a:spcPts val="0"/>
                        </a:spcBef>
                        <a:spcAft>
                          <a:spcPts val="0"/>
                        </a:spcAft>
                      </a:pPr>
                      <a:r>
                        <a:rPr lang="en-US" sz="1800">
                          <a:effectLst/>
                        </a:rPr>
                        <a:t>Major Prophets:  Isaiah, Jeremiah, Lamentations, Ezekiel, Daniel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0353367"/>
                  </a:ext>
                </a:extLst>
              </a:tr>
              <a:tr h="60560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16 (S)</a:t>
                      </a:r>
                    </a:p>
                  </a:txBody>
                  <a:tcPr marL="68580" marR="68580" marT="0" marB="0"/>
                </a:tc>
                <a:tc>
                  <a:txBody>
                    <a:bodyPr/>
                    <a:lstStyle/>
                    <a:p>
                      <a:pPr marL="0" marR="0">
                        <a:lnSpc>
                          <a:spcPct val="107000"/>
                        </a:lnSpc>
                        <a:spcBef>
                          <a:spcPts val="0"/>
                        </a:spcBef>
                        <a:spcAft>
                          <a:spcPts val="0"/>
                        </a:spcAft>
                      </a:pPr>
                      <a:r>
                        <a:rPr lang="en-US" sz="1800" dirty="0">
                          <a:effectLst/>
                        </a:rPr>
                        <a:t>Brief OT summary, between the testaments</a:t>
                      </a: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5729592"/>
                  </a:ext>
                </a:extLst>
              </a:tr>
            </a:tbl>
          </a:graphicData>
        </a:graphic>
      </p:graphicFrame>
    </p:spTree>
    <p:extLst>
      <p:ext uri="{BB962C8B-B14F-4D97-AF65-F5344CB8AC3E}">
        <p14:creationId xmlns:p14="http://schemas.microsoft.com/office/powerpoint/2010/main" val="36316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4803-6539-439D-A393-C93B53E414DB}"/>
              </a:ext>
            </a:extLst>
          </p:cNvPr>
          <p:cNvSpPr>
            <a:spLocks noGrp="1"/>
          </p:cNvSpPr>
          <p:nvPr>
            <p:ph type="title"/>
          </p:nvPr>
        </p:nvSpPr>
        <p:spPr>
          <a:xfrm>
            <a:off x="457201" y="0"/>
            <a:ext cx="8229600" cy="1143000"/>
          </a:xfrm>
        </p:spPr>
        <p:txBody>
          <a:bodyPr/>
          <a:lstStyle/>
          <a:p>
            <a:r>
              <a:rPr lang="en-US" dirty="0"/>
              <a:t>Review – Genesis </a:t>
            </a:r>
            <a:r>
              <a:rPr lang="en-US" sz="3600" dirty="0"/>
              <a:t>(“</a:t>
            </a:r>
            <a:r>
              <a:rPr lang="en-US" sz="3600" i="1" dirty="0"/>
              <a:t>origins</a:t>
            </a:r>
            <a:r>
              <a:rPr lang="en-US" sz="3600" dirty="0"/>
              <a:t>”)</a:t>
            </a:r>
            <a:endParaRPr lang="en-US" dirty="0"/>
          </a:p>
        </p:txBody>
      </p:sp>
      <p:sp>
        <p:nvSpPr>
          <p:cNvPr id="3" name="Content Placeholder 2">
            <a:extLst>
              <a:ext uri="{FF2B5EF4-FFF2-40B4-BE49-F238E27FC236}">
                <a16:creationId xmlns:a16="http://schemas.microsoft.com/office/drawing/2014/main" id="{C6E74420-EE6D-492A-B999-9009186E1332}"/>
              </a:ext>
            </a:extLst>
          </p:cNvPr>
          <p:cNvSpPr>
            <a:spLocks noGrp="1"/>
          </p:cNvSpPr>
          <p:nvPr>
            <p:ph sz="half" idx="1"/>
          </p:nvPr>
        </p:nvSpPr>
        <p:spPr>
          <a:xfrm>
            <a:off x="457199" y="1143000"/>
            <a:ext cx="4038600" cy="5105400"/>
          </a:xfrm>
          <a:ln>
            <a:solidFill>
              <a:schemeClr val="tx1"/>
            </a:solidFill>
          </a:ln>
        </p:spPr>
        <p:txBody>
          <a:bodyPr>
            <a:normAutofit fontScale="85000" lnSpcReduction="20000"/>
          </a:bodyPr>
          <a:lstStyle/>
          <a:p>
            <a:pPr marL="0" indent="0">
              <a:buNone/>
            </a:pPr>
            <a:r>
              <a:rPr lang="en-US" u="sng" dirty="0"/>
              <a:t>Genesis 1-11</a:t>
            </a:r>
          </a:p>
          <a:p>
            <a:r>
              <a:rPr lang="en-US" dirty="0"/>
              <a:t>4 events:</a:t>
            </a:r>
          </a:p>
          <a:p>
            <a:pPr lvl="1"/>
            <a:r>
              <a:rPr lang="en-US" dirty="0"/>
              <a:t>Creation</a:t>
            </a:r>
          </a:p>
          <a:p>
            <a:pPr lvl="1"/>
            <a:r>
              <a:rPr lang="en-US" dirty="0"/>
              <a:t>The Fall</a:t>
            </a:r>
          </a:p>
          <a:p>
            <a:pPr lvl="1"/>
            <a:r>
              <a:rPr lang="en-US" dirty="0"/>
              <a:t>The Flood</a:t>
            </a:r>
          </a:p>
          <a:p>
            <a:pPr lvl="1"/>
            <a:r>
              <a:rPr lang="en-US" dirty="0"/>
              <a:t>Babel / The Dispersion</a:t>
            </a:r>
          </a:p>
          <a:p>
            <a:endParaRPr lang="en-US" dirty="0"/>
          </a:p>
          <a:p>
            <a:r>
              <a:rPr lang="en-US" dirty="0"/>
              <a:t>Leading to Jesus</a:t>
            </a:r>
          </a:p>
          <a:p>
            <a:pPr lvl="1"/>
            <a:r>
              <a:rPr lang="en-US" dirty="0"/>
              <a:t>Gen 1:26</a:t>
            </a:r>
          </a:p>
          <a:p>
            <a:pPr lvl="2"/>
            <a:r>
              <a:rPr lang="en-US" dirty="0"/>
              <a:t>“Let Us”</a:t>
            </a:r>
          </a:p>
          <a:p>
            <a:pPr lvl="1"/>
            <a:r>
              <a:rPr lang="en-US" dirty="0"/>
              <a:t>Gen 3:15</a:t>
            </a:r>
          </a:p>
          <a:p>
            <a:pPr lvl="2"/>
            <a:r>
              <a:rPr lang="en-US" dirty="0"/>
              <a:t>“bruise your head….bruise His heel”</a:t>
            </a:r>
          </a:p>
        </p:txBody>
      </p:sp>
      <p:sp>
        <p:nvSpPr>
          <p:cNvPr id="4" name="Content Placeholder 3">
            <a:extLst>
              <a:ext uri="{FF2B5EF4-FFF2-40B4-BE49-F238E27FC236}">
                <a16:creationId xmlns:a16="http://schemas.microsoft.com/office/drawing/2014/main" id="{02FBFAFB-3230-4801-AC74-C92D775D6D61}"/>
              </a:ext>
            </a:extLst>
          </p:cNvPr>
          <p:cNvSpPr>
            <a:spLocks noGrp="1"/>
          </p:cNvSpPr>
          <p:nvPr>
            <p:ph sz="half" idx="2"/>
          </p:nvPr>
        </p:nvSpPr>
        <p:spPr>
          <a:xfrm>
            <a:off x="4648203" y="1143000"/>
            <a:ext cx="4191000" cy="5105400"/>
          </a:xfrm>
          <a:ln>
            <a:solidFill>
              <a:schemeClr val="tx1"/>
            </a:solidFill>
          </a:ln>
        </p:spPr>
        <p:txBody>
          <a:bodyPr>
            <a:normAutofit fontScale="85000" lnSpcReduction="20000"/>
          </a:bodyPr>
          <a:lstStyle/>
          <a:p>
            <a:pPr marL="0" indent="0">
              <a:buNone/>
            </a:pPr>
            <a:r>
              <a:rPr lang="en-US" u="sng" dirty="0"/>
              <a:t>Genesis 12-50</a:t>
            </a:r>
          </a:p>
          <a:p>
            <a:r>
              <a:rPr lang="en-US" dirty="0"/>
              <a:t>4 people:</a:t>
            </a:r>
          </a:p>
          <a:p>
            <a:pPr lvl="1"/>
            <a:r>
              <a:rPr lang="en-US" dirty="0"/>
              <a:t>Abraham</a:t>
            </a:r>
          </a:p>
          <a:p>
            <a:pPr lvl="1"/>
            <a:r>
              <a:rPr lang="en-US" dirty="0"/>
              <a:t>Isaac</a:t>
            </a:r>
          </a:p>
          <a:p>
            <a:pPr lvl="1"/>
            <a:r>
              <a:rPr lang="en-US" dirty="0"/>
              <a:t>Jacob / Israel</a:t>
            </a:r>
          </a:p>
          <a:p>
            <a:pPr lvl="1"/>
            <a:r>
              <a:rPr lang="en-US" dirty="0"/>
              <a:t>Joseph / Jacob’s sons</a:t>
            </a:r>
          </a:p>
          <a:p>
            <a:endParaRPr lang="en-US" dirty="0"/>
          </a:p>
          <a:p>
            <a:r>
              <a:rPr lang="en-US" dirty="0"/>
              <a:t>Leading to Jesus</a:t>
            </a:r>
          </a:p>
          <a:p>
            <a:pPr lvl="1"/>
            <a:r>
              <a:rPr lang="en-US" dirty="0"/>
              <a:t>Gen 12:3</a:t>
            </a:r>
          </a:p>
          <a:p>
            <a:pPr lvl="2"/>
            <a:r>
              <a:rPr lang="en-US" dirty="0"/>
              <a:t>“….in you all the families of the earth shall be blessed”</a:t>
            </a:r>
          </a:p>
          <a:p>
            <a:pPr lvl="1"/>
            <a:r>
              <a:rPr lang="en-US" dirty="0"/>
              <a:t>Gen 22</a:t>
            </a:r>
          </a:p>
          <a:p>
            <a:pPr lvl="2"/>
            <a:r>
              <a:rPr lang="en-US" dirty="0"/>
              <a:t>The sacrifice of Isaac</a:t>
            </a:r>
          </a:p>
          <a:p>
            <a:pPr lvl="1"/>
            <a:r>
              <a:rPr lang="en-US" dirty="0"/>
              <a:t>Gen 49:10</a:t>
            </a:r>
          </a:p>
          <a:p>
            <a:pPr lvl="2"/>
            <a:r>
              <a:rPr lang="en-US" dirty="0"/>
              <a:t>Judah:  The scepter and lawgiver shall not depart until Shiloh comes</a:t>
            </a:r>
          </a:p>
        </p:txBody>
      </p:sp>
    </p:spTree>
    <p:extLst>
      <p:ext uri="{BB962C8B-B14F-4D97-AF65-F5344CB8AC3E}">
        <p14:creationId xmlns:p14="http://schemas.microsoft.com/office/powerpoint/2010/main" val="3801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xEl>
                                              <p:pRg st="12" end="12"/>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FB6E-0793-4A0A-B3D5-8E13BFB11153}"/>
              </a:ext>
            </a:extLst>
          </p:cNvPr>
          <p:cNvSpPr>
            <a:spLocks noGrp="1"/>
          </p:cNvSpPr>
          <p:nvPr>
            <p:ph type="title"/>
          </p:nvPr>
        </p:nvSpPr>
        <p:spPr/>
        <p:txBody>
          <a:bodyPr/>
          <a:lstStyle/>
          <a:p>
            <a:r>
              <a:rPr lang="en-US" dirty="0"/>
              <a:t>Structure of the Old Testament</a:t>
            </a:r>
          </a:p>
        </p:txBody>
      </p:sp>
      <p:graphicFrame>
        <p:nvGraphicFramePr>
          <p:cNvPr id="4" name="Table 4">
            <a:extLst>
              <a:ext uri="{FF2B5EF4-FFF2-40B4-BE49-F238E27FC236}">
                <a16:creationId xmlns:a16="http://schemas.microsoft.com/office/drawing/2014/main" id="{083BA2C2-0823-4BAB-92EA-46045317DC66}"/>
              </a:ext>
            </a:extLst>
          </p:cNvPr>
          <p:cNvGraphicFramePr>
            <a:graphicFrameLocks noGrp="1"/>
          </p:cNvGraphicFramePr>
          <p:nvPr>
            <p:extLst>
              <p:ext uri="{D42A27DB-BD31-4B8C-83A1-F6EECF244321}">
                <p14:modId xmlns:p14="http://schemas.microsoft.com/office/powerpoint/2010/main" val="1021756421"/>
              </p:ext>
            </p:extLst>
          </p:nvPr>
        </p:nvGraphicFramePr>
        <p:xfrm>
          <a:off x="304800" y="1417638"/>
          <a:ext cx="8534400" cy="523731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44832130"/>
                    </a:ext>
                  </a:extLst>
                </a:gridCol>
                <a:gridCol w="5029200">
                  <a:extLst>
                    <a:ext uri="{9D8B030D-6E8A-4147-A177-3AD203B41FA5}">
                      <a16:colId xmlns:a16="http://schemas.microsoft.com/office/drawing/2014/main" val="1760239213"/>
                    </a:ext>
                  </a:extLst>
                </a:gridCol>
              </a:tblGrid>
              <a:tr h="507534">
                <a:tc>
                  <a:txBody>
                    <a:bodyPr/>
                    <a:lstStyle/>
                    <a:p>
                      <a:r>
                        <a:rPr lang="en-US" sz="3200" dirty="0"/>
                        <a:t>Section</a:t>
                      </a:r>
                    </a:p>
                  </a:txBody>
                  <a:tcPr/>
                </a:tc>
                <a:tc>
                  <a:txBody>
                    <a:bodyPr/>
                    <a:lstStyle/>
                    <a:p>
                      <a:r>
                        <a:rPr lang="en-US" sz="3200" dirty="0"/>
                        <a:t>Key Topics</a:t>
                      </a:r>
                    </a:p>
                  </a:txBody>
                  <a:tcPr/>
                </a:tc>
                <a:extLst>
                  <a:ext uri="{0D108BD9-81ED-4DB2-BD59-A6C34878D82A}">
                    <a16:rowId xmlns:a16="http://schemas.microsoft.com/office/drawing/2014/main" val="1661336317"/>
                  </a:ext>
                </a:extLst>
              </a:tr>
              <a:tr h="876018">
                <a:tc>
                  <a:txBody>
                    <a:bodyPr/>
                    <a:lstStyle/>
                    <a:p>
                      <a:r>
                        <a:rPr lang="en-US" sz="2400" dirty="0"/>
                        <a:t>Genesis - Deuteronomy</a:t>
                      </a:r>
                    </a:p>
                  </a:txBody>
                  <a:tcPr>
                    <a:solidFill>
                      <a:srgbClr val="FFFF00"/>
                    </a:solidFill>
                  </a:tcPr>
                </a:tc>
                <a:tc>
                  <a:txBody>
                    <a:bodyPr/>
                    <a:lstStyle/>
                    <a:p>
                      <a:r>
                        <a:rPr lang="en-US" sz="2400" dirty="0"/>
                        <a:t>Creation through the exodus</a:t>
                      </a:r>
                    </a:p>
                    <a:p>
                      <a:r>
                        <a:rPr lang="en-US" sz="2400" dirty="0"/>
                        <a:t>Books of the law</a:t>
                      </a:r>
                    </a:p>
                  </a:txBody>
                  <a:tcPr>
                    <a:solidFill>
                      <a:srgbClr val="FFFF00"/>
                    </a:solidFill>
                  </a:tcPr>
                </a:tc>
                <a:extLst>
                  <a:ext uri="{0D108BD9-81ED-4DB2-BD59-A6C34878D82A}">
                    <a16:rowId xmlns:a16="http://schemas.microsoft.com/office/drawing/2014/main" val="2141805486"/>
                  </a:ext>
                </a:extLst>
              </a:tr>
              <a:tr h="876018">
                <a:tc>
                  <a:txBody>
                    <a:bodyPr/>
                    <a:lstStyle/>
                    <a:p>
                      <a:r>
                        <a:rPr lang="en-US" sz="2400" dirty="0"/>
                        <a:t>Joshua - Ruth</a:t>
                      </a:r>
                    </a:p>
                  </a:txBody>
                  <a:tcPr/>
                </a:tc>
                <a:tc>
                  <a:txBody>
                    <a:bodyPr/>
                    <a:lstStyle/>
                    <a:p>
                      <a:r>
                        <a:rPr lang="en-US" sz="2400" dirty="0"/>
                        <a:t>Conquest of Canaan through the time of the judges</a:t>
                      </a:r>
                    </a:p>
                  </a:txBody>
                  <a:tcPr/>
                </a:tc>
                <a:extLst>
                  <a:ext uri="{0D108BD9-81ED-4DB2-BD59-A6C34878D82A}">
                    <a16:rowId xmlns:a16="http://schemas.microsoft.com/office/drawing/2014/main" val="3307215803"/>
                  </a:ext>
                </a:extLst>
              </a:tr>
              <a:tr h="876018">
                <a:tc>
                  <a:txBody>
                    <a:bodyPr/>
                    <a:lstStyle/>
                    <a:p>
                      <a:r>
                        <a:rPr lang="en-US" sz="2400" dirty="0"/>
                        <a:t>1 Samuel – 2 Chronicles</a:t>
                      </a:r>
                    </a:p>
                  </a:txBody>
                  <a:tcPr/>
                </a:tc>
                <a:tc>
                  <a:txBody>
                    <a:bodyPr/>
                    <a:lstStyle/>
                    <a:p>
                      <a:r>
                        <a:rPr lang="en-US" sz="2400" dirty="0"/>
                        <a:t>The time of the kings, the divided kingdom, and the captivity</a:t>
                      </a:r>
                    </a:p>
                  </a:txBody>
                  <a:tcPr/>
                </a:tc>
                <a:extLst>
                  <a:ext uri="{0D108BD9-81ED-4DB2-BD59-A6C34878D82A}">
                    <a16:rowId xmlns:a16="http://schemas.microsoft.com/office/drawing/2014/main" val="3801844217"/>
                  </a:ext>
                </a:extLst>
              </a:tr>
              <a:tr h="507534">
                <a:tc>
                  <a:txBody>
                    <a:bodyPr/>
                    <a:lstStyle/>
                    <a:p>
                      <a:r>
                        <a:rPr lang="en-US" sz="2400" dirty="0"/>
                        <a:t>Ezra - Esther</a:t>
                      </a:r>
                    </a:p>
                  </a:txBody>
                  <a:tcPr/>
                </a:tc>
                <a:tc>
                  <a:txBody>
                    <a:bodyPr/>
                    <a:lstStyle/>
                    <a:p>
                      <a:r>
                        <a:rPr lang="en-US" sz="2400" dirty="0"/>
                        <a:t>The return to Judah</a:t>
                      </a:r>
                    </a:p>
                  </a:txBody>
                  <a:tcPr/>
                </a:tc>
                <a:extLst>
                  <a:ext uri="{0D108BD9-81ED-4DB2-BD59-A6C34878D82A}">
                    <a16:rowId xmlns:a16="http://schemas.microsoft.com/office/drawing/2014/main" val="1549132539"/>
                  </a:ext>
                </a:extLst>
              </a:tr>
              <a:tr h="507534">
                <a:tc>
                  <a:txBody>
                    <a:bodyPr/>
                    <a:lstStyle/>
                    <a:p>
                      <a:r>
                        <a:rPr lang="en-US" sz="2400" dirty="0"/>
                        <a:t>Psalms – Song of Solomon</a:t>
                      </a:r>
                    </a:p>
                  </a:txBody>
                  <a:tcPr/>
                </a:tc>
                <a:tc>
                  <a:txBody>
                    <a:bodyPr/>
                    <a:lstStyle/>
                    <a:p>
                      <a:r>
                        <a:rPr lang="en-US" sz="2400" dirty="0"/>
                        <a:t>Books of poetry and wisdom</a:t>
                      </a:r>
                    </a:p>
                  </a:txBody>
                  <a:tcPr/>
                </a:tc>
                <a:extLst>
                  <a:ext uri="{0D108BD9-81ED-4DB2-BD59-A6C34878D82A}">
                    <a16:rowId xmlns:a16="http://schemas.microsoft.com/office/drawing/2014/main" val="1953817672"/>
                  </a:ext>
                </a:extLst>
              </a:tr>
              <a:tr h="507534">
                <a:tc>
                  <a:txBody>
                    <a:bodyPr/>
                    <a:lstStyle/>
                    <a:p>
                      <a:r>
                        <a:rPr lang="en-US" sz="2400" dirty="0"/>
                        <a:t>Isaiah - Daniel</a:t>
                      </a:r>
                    </a:p>
                  </a:txBody>
                  <a:tcPr/>
                </a:tc>
                <a:tc>
                  <a:txBody>
                    <a:bodyPr/>
                    <a:lstStyle/>
                    <a:p>
                      <a:r>
                        <a:rPr lang="en-US" sz="2400" dirty="0"/>
                        <a:t>Major prophets</a:t>
                      </a:r>
                    </a:p>
                  </a:txBody>
                  <a:tcPr/>
                </a:tc>
                <a:extLst>
                  <a:ext uri="{0D108BD9-81ED-4DB2-BD59-A6C34878D82A}">
                    <a16:rowId xmlns:a16="http://schemas.microsoft.com/office/drawing/2014/main" val="1187851841"/>
                  </a:ext>
                </a:extLst>
              </a:tr>
              <a:tr h="507534">
                <a:tc>
                  <a:txBody>
                    <a:bodyPr/>
                    <a:lstStyle/>
                    <a:p>
                      <a:r>
                        <a:rPr lang="en-US" sz="2400" dirty="0"/>
                        <a:t>Hosea - Malachi</a:t>
                      </a:r>
                    </a:p>
                  </a:txBody>
                  <a:tcPr/>
                </a:tc>
                <a:tc>
                  <a:txBody>
                    <a:bodyPr/>
                    <a:lstStyle/>
                    <a:p>
                      <a:r>
                        <a:rPr lang="en-US" sz="2400" dirty="0"/>
                        <a:t>Minor prophets</a:t>
                      </a:r>
                    </a:p>
                  </a:txBody>
                  <a:tcPr/>
                </a:tc>
                <a:extLst>
                  <a:ext uri="{0D108BD9-81ED-4DB2-BD59-A6C34878D82A}">
                    <a16:rowId xmlns:a16="http://schemas.microsoft.com/office/drawing/2014/main" val="2954341310"/>
                  </a:ext>
                </a:extLst>
              </a:tr>
            </a:tbl>
          </a:graphicData>
        </a:graphic>
      </p:graphicFrame>
    </p:spTree>
    <p:extLst>
      <p:ext uri="{BB962C8B-B14F-4D97-AF65-F5344CB8AC3E}">
        <p14:creationId xmlns:p14="http://schemas.microsoft.com/office/powerpoint/2010/main" val="82617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OT Bible Chronology</a:t>
            </a:r>
            <a:br>
              <a:rPr lang="en-US" dirty="0"/>
            </a:br>
            <a:r>
              <a:rPr lang="en-US" sz="3100" dirty="0"/>
              <a:t>(In Round Numbers)</a:t>
            </a:r>
            <a:endParaRPr lang="en-US" dirty="0"/>
          </a:p>
        </p:txBody>
      </p:sp>
      <p:graphicFrame>
        <p:nvGraphicFramePr>
          <p:cNvPr id="4" name="Table 4">
            <a:extLst>
              <a:ext uri="{FF2B5EF4-FFF2-40B4-BE49-F238E27FC236}">
                <a16:creationId xmlns:a16="http://schemas.microsoft.com/office/drawing/2014/main" id="{A6E1F95C-9C30-4637-9FC8-163A69946A93}"/>
              </a:ext>
            </a:extLst>
          </p:cNvPr>
          <p:cNvGraphicFramePr>
            <a:graphicFrameLocks noGrp="1"/>
          </p:cNvGraphicFramePr>
          <p:nvPr>
            <p:extLst>
              <p:ext uri="{D42A27DB-BD31-4B8C-83A1-F6EECF244321}">
                <p14:modId xmlns:p14="http://schemas.microsoft.com/office/powerpoint/2010/main" val="1245190479"/>
              </p:ext>
            </p:extLst>
          </p:nvPr>
        </p:nvGraphicFramePr>
        <p:xfrm>
          <a:off x="228600" y="1397000"/>
          <a:ext cx="8839200" cy="5378296"/>
        </p:xfrm>
        <a:graphic>
          <a:graphicData uri="http://schemas.openxmlformats.org/drawingml/2006/table">
            <a:tbl>
              <a:tblPr firstRow="1" bandRow="1">
                <a:tableStyleId>{5C22544A-7EE6-4342-B048-85BDC9FD1C3A}</a:tableStyleId>
              </a:tblPr>
              <a:tblGrid>
                <a:gridCol w="6119447">
                  <a:extLst>
                    <a:ext uri="{9D8B030D-6E8A-4147-A177-3AD203B41FA5}">
                      <a16:colId xmlns:a16="http://schemas.microsoft.com/office/drawing/2014/main" val="1044422475"/>
                    </a:ext>
                  </a:extLst>
                </a:gridCol>
                <a:gridCol w="2719753">
                  <a:extLst>
                    <a:ext uri="{9D8B030D-6E8A-4147-A177-3AD203B41FA5}">
                      <a16:colId xmlns:a16="http://schemas.microsoft.com/office/drawing/2014/main" val="1040271944"/>
                    </a:ext>
                  </a:extLst>
                </a:gridCol>
              </a:tblGrid>
              <a:tr h="875182">
                <a:tc>
                  <a:txBody>
                    <a:bodyPr/>
                    <a:lstStyle/>
                    <a:p>
                      <a:r>
                        <a:rPr lang="en-US" sz="2800" dirty="0"/>
                        <a:t>Event</a:t>
                      </a:r>
                    </a:p>
                  </a:txBody>
                  <a:tcPr/>
                </a:tc>
                <a:tc>
                  <a:txBody>
                    <a:bodyPr/>
                    <a:lstStyle/>
                    <a:p>
                      <a:pPr algn="ctr"/>
                      <a:r>
                        <a:rPr lang="en-US" sz="2800" dirty="0"/>
                        <a:t>Approximate Date</a:t>
                      </a:r>
                    </a:p>
                  </a:txBody>
                  <a:tcPr/>
                </a:tc>
                <a:extLst>
                  <a:ext uri="{0D108BD9-81ED-4DB2-BD59-A6C34878D82A}">
                    <a16:rowId xmlns:a16="http://schemas.microsoft.com/office/drawing/2014/main" val="1855624680"/>
                  </a:ext>
                </a:extLst>
              </a:tr>
              <a:tr h="554177">
                <a:tc>
                  <a:txBody>
                    <a:bodyPr/>
                    <a:lstStyle/>
                    <a:p>
                      <a:r>
                        <a:rPr lang="en-US" sz="2400" dirty="0"/>
                        <a:t>Creation</a:t>
                      </a:r>
                    </a:p>
                  </a:txBody>
                  <a:tcPr>
                    <a:solidFill>
                      <a:srgbClr val="FFFF00"/>
                    </a:solidFill>
                  </a:tcPr>
                </a:tc>
                <a:tc>
                  <a:txBody>
                    <a:bodyPr/>
                    <a:lstStyle/>
                    <a:p>
                      <a:pPr algn="ctr"/>
                      <a:r>
                        <a:rPr lang="en-US" sz="2400" dirty="0"/>
                        <a:t>~4,200 BC</a:t>
                      </a:r>
                    </a:p>
                  </a:txBody>
                  <a:tcPr>
                    <a:solidFill>
                      <a:srgbClr val="FFFF00"/>
                    </a:solidFill>
                  </a:tcPr>
                </a:tc>
                <a:extLst>
                  <a:ext uri="{0D108BD9-81ED-4DB2-BD59-A6C34878D82A}">
                    <a16:rowId xmlns:a16="http://schemas.microsoft.com/office/drawing/2014/main" val="539508698"/>
                  </a:ext>
                </a:extLst>
              </a:tr>
              <a:tr h="554177">
                <a:tc>
                  <a:txBody>
                    <a:bodyPr/>
                    <a:lstStyle/>
                    <a:p>
                      <a:r>
                        <a:rPr lang="en-US" sz="2400" dirty="0"/>
                        <a:t>Noah / The Flood</a:t>
                      </a:r>
                    </a:p>
                  </a:txBody>
                  <a:tcPr>
                    <a:solidFill>
                      <a:srgbClr val="FFFF00"/>
                    </a:solidFill>
                  </a:tcPr>
                </a:tc>
                <a:tc>
                  <a:txBody>
                    <a:bodyPr/>
                    <a:lstStyle/>
                    <a:p>
                      <a:pPr algn="ctr"/>
                      <a:r>
                        <a:rPr lang="en-US" sz="2400" dirty="0"/>
                        <a:t>~2,600 BC</a:t>
                      </a:r>
                    </a:p>
                  </a:txBody>
                  <a:tcPr>
                    <a:solidFill>
                      <a:srgbClr val="FFFF00"/>
                    </a:solidFill>
                  </a:tcPr>
                </a:tc>
                <a:extLst>
                  <a:ext uri="{0D108BD9-81ED-4DB2-BD59-A6C34878D82A}">
                    <a16:rowId xmlns:a16="http://schemas.microsoft.com/office/drawing/2014/main" val="1104061363"/>
                  </a:ext>
                </a:extLst>
              </a:tr>
              <a:tr h="554177">
                <a:tc>
                  <a:txBody>
                    <a:bodyPr/>
                    <a:lstStyle/>
                    <a:p>
                      <a:r>
                        <a:rPr lang="en-US" sz="2400" dirty="0"/>
                        <a:t>Joseph / Israel to Egypt</a:t>
                      </a:r>
                    </a:p>
                  </a:txBody>
                  <a:tcPr>
                    <a:solidFill>
                      <a:srgbClr val="FFFF00"/>
                    </a:solidFill>
                  </a:tcPr>
                </a:tc>
                <a:tc>
                  <a:txBody>
                    <a:bodyPr/>
                    <a:lstStyle/>
                    <a:p>
                      <a:pPr algn="ctr"/>
                      <a:r>
                        <a:rPr lang="en-US" sz="2400" dirty="0"/>
                        <a:t>~2,000 BC</a:t>
                      </a:r>
                    </a:p>
                  </a:txBody>
                  <a:tcPr>
                    <a:solidFill>
                      <a:srgbClr val="FFFF00"/>
                    </a:solidFill>
                  </a:tcPr>
                </a:tc>
                <a:extLst>
                  <a:ext uri="{0D108BD9-81ED-4DB2-BD59-A6C34878D82A}">
                    <a16:rowId xmlns:a16="http://schemas.microsoft.com/office/drawing/2014/main" val="575174334"/>
                  </a:ext>
                </a:extLst>
              </a:tr>
              <a:tr h="554177">
                <a:tc>
                  <a:txBody>
                    <a:bodyPr/>
                    <a:lstStyle/>
                    <a:p>
                      <a:pPr marL="0" algn="l" defTabSz="914400" rtl="0" eaLnBrk="1" latinLnBrk="0" hangingPunct="1"/>
                      <a:r>
                        <a:rPr lang="en-US" sz="2400" kern="1200" dirty="0">
                          <a:solidFill>
                            <a:schemeClr val="dk1"/>
                          </a:solidFill>
                          <a:latin typeface="+mn-lt"/>
                          <a:ea typeface="+mn-ea"/>
                          <a:cs typeface="+mn-cs"/>
                        </a:rPr>
                        <a:t>Moses / Exodus from Egypt</a:t>
                      </a:r>
                    </a:p>
                  </a:txBody>
                  <a:tcPr>
                    <a:solidFill>
                      <a:schemeClr val="bg1">
                        <a:lumMod val="95000"/>
                      </a:schemeClr>
                    </a:solidFill>
                  </a:tcPr>
                </a:tc>
                <a:tc>
                  <a:txBody>
                    <a:bodyPr/>
                    <a:lstStyle/>
                    <a:p>
                      <a:pPr algn="ctr"/>
                      <a:r>
                        <a:rPr lang="en-US" sz="2400" dirty="0"/>
                        <a:t>~1,500 BC</a:t>
                      </a:r>
                    </a:p>
                  </a:txBody>
                  <a:tcPr>
                    <a:solidFill>
                      <a:schemeClr val="bg1">
                        <a:lumMod val="95000"/>
                      </a:schemeClr>
                    </a:solidFill>
                  </a:tcPr>
                </a:tc>
                <a:extLst>
                  <a:ext uri="{0D108BD9-81ED-4DB2-BD59-A6C34878D82A}">
                    <a16:rowId xmlns:a16="http://schemas.microsoft.com/office/drawing/2014/main" val="3867027362"/>
                  </a:ext>
                </a:extLst>
              </a:tr>
              <a:tr h="554177">
                <a:tc>
                  <a:txBody>
                    <a:bodyPr/>
                    <a:lstStyle/>
                    <a:p>
                      <a:r>
                        <a:rPr lang="en-US" sz="2400" dirty="0"/>
                        <a:t>Solomon / 4</a:t>
                      </a:r>
                      <a:r>
                        <a:rPr lang="en-US" sz="2400" baseline="30000" dirty="0"/>
                        <a:t>th</a:t>
                      </a:r>
                      <a:r>
                        <a:rPr lang="en-US" sz="2400" dirty="0"/>
                        <a:t> year of his reign</a:t>
                      </a:r>
                    </a:p>
                  </a:txBody>
                  <a:tcPr/>
                </a:tc>
                <a:tc>
                  <a:txBody>
                    <a:bodyPr/>
                    <a:lstStyle/>
                    <a:p>
                      <a:pPr algn="ctr"/>
                      <a:r>
                        <a:rPr lang="en-US" sz="2400" dirty="0"/>
                        <a:t>970 BC</a:t>
                      </a:r>
                    </a:p>
                  </a:txBody>
                  <a:tcPr/>
                </a:tc>
                <a:extLst>
                  <a:ext uri="{0D108BD9-81ED-4DB2-BD59-A6C34878D82A}">
                    <a16:rowId xmlns:a16="http://schemas.microsoft.com/office/drawing/2014/main" val="2345503533"/>
                  </a:ext>
                </a:extLst>
              </a:tr>
              <a:tr h="554177">
                <a:tc>
                  <a:txBody>
                    <a:bodyPr/>
                    <a:lstStyle/>
                    <a:p>
                      <a:r>
                        <a:rPr lang="en-US" sz="2400" dirty="0"/>
                        <a:t>The Babylonian captivity</a:t>
                      </a:r>
                    </a:p>
                  </a:txBody>
                  <a:tcPr/>
                </a:tc>
                <a:tc>
                  <a:txBody>
                    <a:bodyPr/>
                    <a:lstStyle/>
                    <a:p>
                      <a:pPr algn="ctr"/>
                      <a:r>
                        <a:rPr lang="en-US" sz="2400" dirty="0"/>
                        <a:t>~606 BC</a:t>
                      </a:r>
                    </a:p>
                  </a:txBody>
                  <a:tcPr/>
                </a:tc>
                <a:extLst>
                  <a:ext uri="{0D108BD9-81ED-4DB2-BD59-A6C34878D82A}">
                    <a16:rowId xmlns:a16="http://schemas.microsoft.com/office/drawing/2014/main" val="3646614661"/>
                  </a:ext>
                </a:extLst>
              </a:tr>
              <a:tr h="554177">
                <a:tc>
                  <a:txBody>
                    <a:bodyPr/>
                    <a:lstStyle/>
                    <a:p>
                      <a:r>
                        <a:rPr lang="en-US" sz="2400" dirty="0"/>
                        <a:t>Return to Judah</a:t>
                      </a:r>
                    </a:p>
                  </a:txBody>
                  <a:tcPr/>
                </a:tc>
                <a:tc>
                  <a:txBody>
                    <a:bodyPr/>
                    <a:lstStyle/>
                    <a:p>
                      <a:pPr algn="ctr"/>
                      <a:r>
                        <a:rPr lang="en-US" sz="2400" dirty="0"/>
                        <a:t>~536 BC</a:t>
                      </a:r>
                    </a:p>
                  </a:txBody>
                  <a:tcPr/>
                </a:tc>
                <a:extLst>
                  <a:ext uri="{0D108BD9-81ED-4DB2-BD59-A6C34878D82A}">
                    <a16:rowId xmlns:a16="http://schemas.microsoft.com/office/drawing/2014/main" val="1147174603"/>
                  </a:ext>
                </a:extLst>
              </a:tr>
              <a:tr h="554177">
                <a:tc>
                  <a:txBody>
                    <a:bodyPr/>
                    <a:lstStyle/>
                    <a:p>
                      <a:r>
                        <a:rPr lang="en-US" sz="2400" dirty="0"/>
                        <a:t>Birth of Christ</a:t>
                      </a:r>
                    </a:p>
                  </a:txBody>
                  <a:tcPr/>
                </a:tc>
                <a:tc>
                  <a:txBody>
                    <a:bodyPr/>
                    <a:lstStyle/>
                    <a:p>
                      <a:pPr algn="ctr"/>
                      <a:r>
                        <a:rPr lang="en-US" sz="2400" dirty="0"/>
                        <a:t>~3 BC</a:t>
                      </a:r>
                    </a:p>
                  </a:txBody>
                  <a:tcPr/>
                </a:tc>
                <a:extLst>
                  <a:ext uri="{0D108BD9-81ED-4DB2-BD59-A6C34878D82A}">
                    <a16:rowId xmlns:a16="http://schemas.microsoft.com/office/drawing/2014/main" val="385463881"/>
                  </a:ext>
                </a:extLst>
              </a:tr>
            </a:tbl>
          </a:graphicData>
        </a:graphic>
      </p:graphicFrame>
    </p:spTree>
    <p:extLst>
      <p:ext uri="{BB962C8B-B14F-4D97-AF65-F5344CB8AC3E}">
        <p14:creationId xmlns:p14="http://schemas.microsoft.com/office/powerpoint/2010/main" val="315226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OT Bible Chronology</a:t>
            </a:r>
            <a:br>
              <a:rPr lang="en-US" dirty="0"/>
            </a:br>
            <a:r>
              <a:rPr lang="en-US" sz="3100" dirty="0"/>
              <a:t>(In Round Numbers)</a:t>
            </a:r>
            <a:endParaRPr lang="en-US" dirty="0"/>
          </a:p>
        </p:txBody>
      </p:sp>
      <p:graphicFrame>
        <p:nvGraphicFramePr>
          <p:cNvPr id="4" name="Table 4">
            <a:extLst>
              <a:ext uri="{FF2B5EF4-FFF2-40B4-BE49-F238E27FC236}">
                <a16:creationId xmlns:a16="http://schemas.microsoft.com/office/drawing/2014/main" id="{A6E1F95C-9C30-4637-9FC8-163A69946A93}"/>
              </a:ext>
            </a:extLst>
          </p:cNvPr>
          <p:cNvGraphicFramePr>
            <a:graphicFrameLocks noGrp="1"/>
          </p:cNvGraphicFramePr>
          <p:nvPr>
            <p:extLst>
              <p:ext uri="{D42A27DB-BD31-4B8C-83A1-F6EECF244321}">
                <p14:modId xmlns:p14="http://schemas.microsoft.com/office/powerpoint/2010/main" val="3959399835"/>
              </p:ext>
            </p:extLst>
          </p:nvPr>
        </p:nvGraphicFramePr>
        <p:xfrm>
          <a:off x="228600" y="1397000"/>
          <a:ext cx="8839200" cy="5378296"/>
        </p:xfrm>
        <a:graphic>
          <a:graphicData uri="http://schemas.openxmlformats.org/drawingml/2006/table">
            <a:tbl>
              <a:tblPr firstRow="1" bandRow="1">
                <a:tableStyleId>{5C22544A-7EE6-4342-B048-85BDC9FD1C3A}</a:tableStyleId>
              </a:tblPr>
              <a:tblGrid>
                <a:gridCol w="6119447">
                  <a:extLst>
                    <a:ext uri="{9D8B030D-6E8A-4147-A177-3AD203B41FA5}">
                      <a16:colId xmlns:a16="http://schemas.microsoft.com/office/drawing/2014/main" val="1044422475"/>
                    </a:ext>
                  </a:extLst>
                </a:gridCol>
                <a:gridCol w="2719753">
                  <a:extLst>
                    <a:ext uri="{9D8B030D-6E8A-4147-A177-3AD203B41FA5}">
                      <a16:colId xmlns:a16="http://schemas.microsoft.com/office/drawing/2014/main" val="1040271944"/>
                    </a:ext>
                  </a:extLst>
                </a:gridCol>
              </a:tblGrid>
              <a:tr h="875182">
                <a:tc>
                  <a:txBody>
                    <a:bodyPr/>
                    <a:lstStyle/>
                    <a:p>
                      <a:r>
                        <a:rPr lang="en-US" sz="2800" dirty="0"/>
                        <a:t>Event</a:t>
                      </a:r>
                    </a:p>
                  </a:txBody>
                  <a:tcPr/>
                </a:tc>
                <a:tc>
                  <a:txBody>
                    <a:bodyPr/>
                    <a:lstStyle/>
                    <a:p>
                      <a:pPr algn="ctr"/>
                      <a:r>
                        <a:rPr lang="en-US" sz="2800" dirty="0"/>
                        <a:t>Approximate Date</a:t>
                      </a:r>
                    </a:p>
                  </a:txBody>
                  <a:tcPr/>
                </a:tc>
                <a:extLst>
                  <a:ext uri="{0D108BD9-81ED-4DB2-BD59-A6C34878D82A}">
                    <a16:rowId xmlns:a16="http://schemas.microsoft.com/office/drawing/2014/main" val="1855624680"/>
                  </a:ext>
                </a:extLst>
              </a:tr>
              <a:tr h="554177">
                <a:tc>
                  <a:txBody>
                    <a:bodyPr/>
                    <a:lstStyle/>
                    <a:p>
                      <a:r>
                        <a:rPr lang="en-US" sz="2400" dirty="0"/>
                        <a:t>Creation</a:t>
                      </a:r>
                    </a:p>
                  </a:txBody>
                  <a:tcPr/>
                </a:tc>
                <a:tc>
                  <a:txBody>
                    <a:bodyPr/>
                    <a:lstStyle/>
                    <a:p>
                      <a:pPr algn="ctr"/>
                      <a:r>
                        <a:rPr lang="en-US" sz="2400" dirty="0"/>
                        <a:t>~4,200 BC</a:t>
                      </a:r>
                    </a:p>
                  </a:txBody>
                  <a:tcPr/>
                </a:tc>
                <a:extLst>
                  <a:ext uri="{0D108BD9-81ED-4DB2-BD59-A6C34878D82A}">
                    <a16:rowId xmlns:a16="http://schemas.microsoft.com/office/drawing/2014/main" val="539508698"/>
                  </a:ext>
                </a:extLst>
              </a:tr>
              <a:tr h="554177">
                <a:tc>
                  <a:txBody>
                    <a:bodyPr/>
                    <a:lstStyle/>
                    <a:p>
                      <a:r>
                        <a:rPr lang="en-US" sz="2400" dirty="0"/>
                        <a:t>Noah / The Flood</a:t>
                      </a:r>
                    </a:p>
                  </a:txBody>
                  <a:tcPr/>
                </a:tc>
                <a:tc>
                  <a:txBody>
                    <a:bodyPr/>
                    <a:lstStyle/>
                    <a:p>
                      <a:pPr algn="ctr"/>
                      <a:r>
                        <a:rPr lang="en-US" sz="2400" dirty="0"/>
                        <a:t>~2,600 BC</a:t>
                      </a:r>
                    </a:p>
                  </a:txBody>
                  <a:tcPr/>
                </a:tc>
                <a:extLst>
                  <a:ext uri="{0D108BD9-81ED-4DB2-BD59-A6C34878D82A}">
                    <a16:rowId xmlns:a16="http://schemas.microsoft.com/office/drawing/2014/main" val="1104061363"/>
                  </a:ext>
                </a:extLst>
              </a:tr>
              <a:tr h="554177">
                <a:tc>
                  <a:txBody>
                    <a:bodyPr/>
                    <a:lstStyle/>
                    <a:p>
                      <a:r>
                        <a:rPr lang="en-US" sz="2400" dirty="0"/>
                        <a:t>Joseph / Israel to Egypt</a:t>
                      </a:r>
                    </a:p>
                  </a:txBody>
                  <a:tcPr/>
                </a:tc>
                <a:tc>
                  <a:txBody>
                    <a:bodyPr/>
                    <a:lstStyle/>
                    <a:p>
                      <a:pPr algn="ctr"/>
                      <a:r>
                        <a:rPr lang="en-US" sz="2400" dirty="0"/>
                        <a:t>~2,000 BC</a:t>
                      </a:r>
                    </a:p>
                  </a:txBody>
                  <a:tcPr/>
                </a:tc>
                <a:extLst>
                  <a:ext uri="{0D108BD9-81ED-4DB2-BD59-A6C34878D82A}">
                    <a16:rowId xmlns:a16="http://schemas.microsoft.com/office/drawing/2014/main" val="575174334"/>
                  </a:ext>
                </a:extLst>
              </a:tr>
              <a:tr h="554177">
                <a:tc>
                  <a:txBody>
                    <a:bodyPr/>
                    <a:lstStyle/>
                    <a:p>
                      <a:r>
                        <a:rPr lang="en-US" sz="2400" dirty="0"/>
                        <a:t>Moses / Exodus from Egypt</a:t>
                      </a:r>
                    </a:p>
                  </a:txBody>
                  <a:tcPr>
                    <a:solidFill>
                      <a:srgbClr val="FFFF00"/>
                    </a:solidFill>
                  </a:tcPr>
                </a:tc>
                <a:tc>
                  <a:txBody>
                    <a:bodyPr/>
                    <a:lstStyle/>
                    <a:p>
                      <a:pPr algn="ctr"/>
                      <a:r>
                        <a:rPr lang="en-US" sz="2400" dirty="0"/>
                        <a:t>~1,500 BC</a:t>
                      </a:r>
                    </a:p>
                  </a:txBody>
                  <a:tcPr>
                    <a:solidFill>
                      <a:srgbClr val="FFFF00"/>
                    </a:solidFill>
                  </a:tcPr>
                </a:tc>
                <a:extLst>
                  <a:ext uri="{0D108BD9-81ED-4DB2-BD59-A6C34878D82A}">
                    <a16:rowId xmlns:a16="http://schemas.microsoft.com/office/drawing/2014/main" val="3867027362"/>
                  </a:ext>
                </a:extLst>
              </a:tr>
              <a:tr h="554177">
                <a:tc>
                  <a:txBody>
                    <a:bodyPr/>
                    <a:lstStyle/>
                    <a:p>
                      <a:r>
                        <a:rPr lang="en-US" sz="2400" dirty="0"/>
                        <a:t>Solomon / 4</a:t>
                      </a:r>
                      <a:r>
                        <a:rPr lang="en-US" sz="2400" baseline="30000" dirty="0"/>
                        <a:t>th</a:t>
                      </a:r>
                      <a:r>
                        <a:rPr lang="en-US" sz="2400" dirty="0"/>
                        <a:t> year of his reign</a:t>
                      </a:r>
                    </a:p>
                  </a:txBody>
                  <a:tcPr/>
                </a:tc>
                <a:tc>
                  <a:txBody>
                    <a:bodyPr/>
                    <a:lstStyle/>
                    <a:p>
                      <a:pPr algn="ctr"/>
                      <a:r>
                        <a:rPr lang="en-US" sz="2400" dirty="0"/>
                        <a:t>970 BC</a:t>
                      </a:r>
                    </a:p>
                  </a:txBody>
                  <a:tcPr/>
                </a:tc>
                <a:extLst>
                  <a:ext uri="{0D108BD9-81ED-4DB2-BD59-A6C34878D82A}">
                    <a16:rowId xmlns:a16="http://schemas.microsoft.com/office/drawing/2014/main" val="2345503533"/>
                  </a:ext>
                </a:extLst>
              </a:tr>
              <a:tr h="554177">
                <a:tc>
                  <a:txBody>
                    <a:bodyPr/>
                    <a:lstStyle/>
                    <a:p>
                      <a:r>
                        <a:rPr lang="en-US" sz="2400" dirty="0"/>
                        <a:t>The Babylonian captivity</a:t>
                      </a:r>
                    </a:p>
                  </a:txBody>
                  <a:tcPr/>
                </a:tc>
                <a:tc>
                  <a:txBody>
                    <a:bodyPr/>
                    <a:lstStyle/>
                    <a:p>
                      <a:pPr algn="ctr"/>
                      <a:r>
                        <a:rPr lang="en-US" sz="2400" dirty="0"/>
                        <a:t>~606 BC</a:t>
                      </a:r>
                    </a:p>
                  </a:txBody>
                  <a:tcPr/>
                </a:tc>
                <a:extLst>
                  <a:ext uri="{0D108BD9-81ED-4DB2-BD59-A6C34878D82A}">
                    <a16:rowId xmlns:a16="http://schemas.microsoft.com/office/drawing/2014/main" val="3646614661"/>
                  </a:ext>
                </a:extLst>
              </a:tr>
              <a:tr h="554177">
                <a:tc>
                  <a:txBody>
                    <a:bodyPr/>
                    <a:lstStyle/>
                    <a:p>
                      <a:r>
                        <a:rPr lang="en-US" sz="2400" dirty="0"/>
                        <a:t>Return to Judah</a:t>
                      </a:r>
                    </a:p>
                  </a:txBody>
                  <a:tcPr/>
                </a:tc>
                <a:tc>
                  <a:txBody>
                    <a:bodyPr/>
                    <a:lstStyle/>
                    <a:p>
                      <a:pPr algn="ctr"/>
                      <a:r>
                        <a:rPr lang="en-US" sz="2400" dirty="0"/>
                        <a:t>~536 BC</a:t>
                      </a:r>
                    </a:p>
                  </a:txBody>
                  <a:tcPr/>
                </a:tc>
                <a:extLst>
                  <a:ext uri="{0D108BD9-81ED-4DB2-BD59-A6C34878D82A}">
                    <a16:rowId xmlns:a16="http://schemas.microsoft.com/office/drawing/2014/main" val="1147174603"/>
                  </a:ext>
                </a:extLst>
              </a:tr>
              <a:tr h="554177">
                <a:tc>
                  <a:txBody>
                    <a:bodyPr/>
                    <a:lstStyle/>
                    <a:p>
                      <a:r>
                        <a:rPr lang="en-US" sz="2400" dirty="0"/>
                        <a:t>Birth of Christ</a:t>
                      </a:r>
                    </a:p>
                  </a:txBody>
                  <a:tcPr/>
                </a:tc>
                <a:tc>
                  <a:txBody>
                    <a:bodyPr/>
                    <a:lstStyle/>
                    <a:p>
                      <a:pPr algn="ctr"/>
                      <a:r>
                        <a:rPr lang="en-US" sz="2400" dirty="0"/>
                        <a:t>~3 BC</a:t>
                      </a:r>
                    </a:p>
                  </a:txBody>
                  <a:tcPr/>
                </a:tc>
                <a:extLst>
                  <a:ext uri="{0D108BD9-81ED-4DB2-BD59-A6C34878D82A}">
                    <a16:rowId xmlns:a16="http://schemas.microsoft.com/office/drawing/2014/main" val="385463881"/>
                  </a:ext>
                </a:extLst>
              </a:tr>
            </a:tbl>
          </a:graphicData>
        </a:graphic>
      </p:graphicFrame>
    </p:spTree>
    <p:extLst>
      <p:ext uri="{BB962C8B-B14F-4D97-AF65-F5344CB8AC3E}">
        <p14:creationId xmlns:p14="http://schemas.microsoft.com/office/powerpoint/2010/main" val="377560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7000-F76D-4FCB-BFFE-76484D7A23BF}"/>
              </a:ext>
            </a:extLst>
          </p:cNvPr>
          <p:cNvSpPr>
            <a:spLocks noGrp="1"/>
          </p:cNvSpPr>
          <p:nvPr>
            <p:ph type="title"/>
          </p:nvPr>
        </p:nvSpPr>
        <p:spPr>
          <a:xfrm>
            <a:off x="1066800" y="0"/>
            <a:ext cx="7848600" cy="609600"/>
          </a:xfrm>
        </p:spPr>
        <p:txBody>
          <a:bodyPr>
            <a:noAutofit/>
          </a:bodyPr>
          <a:lstStyle/>
          <a:p>
            <a:r>
              <a:rPr lang="en-US" sz="3600" dirty="0"/>
              <a:t>Map of the Exodus</a:t>
            </a:r>
          </a:p>
        </p:txBody>
      </p:sp>
      <p:pic>
        <p:nvPicPr>
          <p:cNvPr id="4" name="Picture 3">
            <a:extLst>
              <a:ext uri="{FF2B5EF4-FFF2-40B4-BE49-F238E27FC236}">
                <a16:creationId xmlns:a16="http://schemas.microsoft.com/office/drawing/2014/main" id="{020094A4-B789-4261-86E6-FEDFE5952C67}"/>
              </a:ext>
            </a:extLst>
          </p:cNvPr>
          <p:cNvPicPr>
            <a:picLocks noChangeAspect="1"/>
          </p:cNvPicPr>
          <p:nvPr/>
        </p:nvPicPr>
        <p:blipFill>
          <a:blip r:embed="rId2"/>
          <a:stretch>
            <a:fillRect/>
          </a:stretch>
        </p:blipFill>
        <p:spPr>
          <a:xfrm>
            <a:off x="113701" y="543612"/>
            <a:ext cx="8916595" cy="6248400"/>
          </a:xfrm>
          <a:prstGeom prst="rect">
            <a:avLst/>
          </a:prstGeom>
        </p:spPr>
      </p:pic>
      <p:sp>
        <p:nvSpPr>
          <p:cNvPr id="3" name="TextBox 2">
            <a:extLst>
              <a:ext uri="{FF2B5EF4-FFF2-40B4-BE49-F238E27FC236}">
                <a16:creationId xmlns:a16="http://schemas.microsoft.com/office/drawing/2014/main" id="{EBED1673-372E-400A-9E89-1412960C746C}"/>
              </a:ext>
            </a:extLst>
          </p:cNvPr>
          <p:cNvSpPr txBox="1"/>
          <p:nvPr/>
        </p:nvSpPr>
        <p:spPr>
          <a:xfrm rot="3700783">
            <a:off x="2657822" y="3511033"/>
            <a:ext cx="845296" cy="369332"/>
          </a:xfrm>
          <a:prstGeom prst="rect">
            <a:avLst/>
          </a:prstGeom>
          <a:solidFill>
            <a:srgbClr val="92D050"/>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Exodus</a:t>
            </a:r>
          </a:p>
        </p:txBody>
      </p:sp>
      <p:cxnSp>
        <p:nvCxnSpPr>
          <p:cNvPr id="8" name="Straight Arrow Connector 7">
            <a:extLst>
              <a:ext uri="{FF2B5EF4-FFF2-40B4-BE49-F238E27FC236}">
                <a16:creationId xmlns:a16="http://schemas.microsoft.com/office/drawing/2014/main" id="{5E4E858B-BC43-421C-A5F2-B3A95E3D277D}"/>
              </a:ext>
            </a:extLst>
          </p:cNvPr>
          <p:cNvCxnSpPr>
            <a:cxnSpLocks/>
          </p:cNvCxnSpPr>
          <p:nvPr/>
        </p:nvCxnSpPr>
        <p:spPr>
          <a:xfrm>
            <a:off x="2438400" y="1981198"/>
            <a:ext cx="381000" cy="12548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139F607D-DD4F-4B36-91F1-FFD780D349A2}"/>
              </a:ext>
            </a:extLst>
          </p:cNvPr>
          <p:cNvCxnSpPr>
            <a:cxnSpLocks/>
            <a:stCxn id="3" idx="3"/>
            <a:endCxn id="14" idx="1"/>
          </p:cNvCxnSpPr>
          <p:nvPr/>
        </p:nvCxnSpPr>
        <p:spPr>
          <a:xfrm>
            <a:off x="3280974" y="4067760"/>
            <a:ext cx="1291025" cy="16589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B89D1819-A0F5-4216-9555-8C69FB831B77}"/>
              </a:ext>
            </a:extLst>
          </p:cNvPr>
          <p:cNvSpPr txBox="1"/>
          <p:nvPr/>
        </p:nvSpPr>
        <p:spPr>
          <a:xfrm>
            <a:off x="4571999" y="5542002"/>
            <a:ext cx="993029" cy="369332"/>
          </a:xfrm>
          <a:prstGeom prst="rect">
            <a:avLst/>
          </a:prstGeom>
          <a:solidFill>
            <a:srgbClr val="92D050"/>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Leviticus</a:t>
            </a:r>
          </a:p>
        </p:txBody>
      </p:sp>
      <p:sp>
        <p:nvSpPr>
          <p:cNvPr id="16" name="TextBox 15">
            <a:extLst>
              <a:ext uri="{FF2B5EF4-FFF2-40B4-BE49-F238E27FC236}">
                <a16:creationId xmlns:a16="http://schemas.microsoft.com/office/drawing/2014/main" id="{750AA89E-DEF6-4CEE-9519-CD1BD5AC1C02}"/>
              </a:ext>
            </a:extLst>
          </p:cNvPr>
          <p:cNvSpPr txBox="1"/>
          <p:nvPr/>
        </p:nvSpPr>
        <p:spPr>
          <a:xfrm rot="17815245">
            <a:off x="5993104" y="4326377"/>
            <a:ext cx="1043106" cy="369332"/>
          </a:xfrm>
          <a:prstGeom prst="rect">
            <a:avLst/>
          </a:prstGeom>
          <a:solidFill>
            <a:srgbClr val="92D050"/>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Numbers</a:t>
            </a:r>
          </a:p>
        </p:txBody>
      </p:sp>
      <p:cxnSp>
        <p:nvCxnSpPr>
          <p:cNvPr id="17" name="Straight Arrow Connector 16">
            <a:extLst>
              <a:ext uri="{FF2B5EF4-FFF2-40B4-BE49-F238E27FC236}">
                <a16:creationId xmlns:a16="http://schemas.microsoft.com/office/drawing/2014/main" id="{02242200-7795-4C32-8A25-91E9AB7FE152}"/>
              </a:ext>
            </a:extLst>
          </p:cNvPr>
          <p:cNvCxnSpPr>
            <a:cxnSpLocks/>
          </p:cNvCxnSpPr>
          <p:nvPr/>
        </p:nvCxnSpPr>
        <p:spPr>
          <a:xfrm flipV="1">
            <a:off x="6781800" y="1167721"/>
            <a:ext cx="649366" cy="29000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CAD15229-E330-4167-A323-0F4AB3C8A66C}"/>
              </a:ext>
            </a:extLst>
          </p:cNvPr>
          <p:cNvCxnSpPr>
            <a:cxnSpLocks/>
            <a:endCxn id="16" idx="1"/>
          </p:cNvCxnSpPr>
          <p:nvPr/>
        </p:nvCxnSpPr>
        <p:spPr>
          <a:xfrm flipV="1">
            <a:off x="5598148" y="4976077"/>
            <a:ext cx="680372" cy="7505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171DAB49-23AA-46AF-B445-85A2F82520B0}"/>
              </a:ext>
            </a:extLst>
          </p:cNvPr>
          <p:cNvSpPr txBox="1"/>
          <p:nvPr/>
        </p:nvSpPr>
        <p:spPr>
          <a:xfrm>
            <a:off x="7315200" y="543612"/>
            <a:ext cx="1480598" cy="369332"/>
          </a:xfrm>
          <a:prstGeom prst="rect">
            <a:avLst/>
          </a:prstGeom>
          <a:solidFill>
            <a:srgbClr val="92D050"/>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Deuteronomy</a:t>
            </a:r>
          </a:p>
        </p:txBody>
      </p:sp>
      <p:pic>
        <p:nvPicPr>
          <p:cNvPr id="5" name="Picture 4">
            <a:extLst>
              <a:ext uri="{FF2B5EF4-FFF2-40B4-BE49-F238E27FC236}">
                <a16:creationId xmlns:a16="http://schemas.microsoft.com/office/drawing/2014/main" id="{27191FCB-E698-47DE-B6D8-3F9A7C6FD2E1}"/>
              </a:ext>
            </a:extLst>
          </p:cNvPr>
          <p:cNvPicPr>
            <a:picLocks noChangeAspect="1"/>
          </p:cNvPicPr>
          <p:nvPr/>
        </p:nvPicPr>
        <p:blipFill>
          <a:blip r:embed="rId3"/>
          <a:stretch>
            <a:fillRect/>
          </a:stretch>
        </p:blipFill>
        <p:spPr>
          <a:xfrm>
            <a:off x="1593976" y="554736"/>
            <a:ext cx="6614290" cy="6237276"/>
          </a:xfrm>
          <a:prstGeom prst="rect">
            <a:avLst/>
          </a:prstGeom>
        </p:spPr>
      </p:pic>
      <p:sp>
        <p:nvSpPr>
          <p:cNvPr id="6" name="Rectangle 5">
            <a:extLst>
              <a:ext uri="{FF2B5EF4-FFF2-40B4-BE49-F238E27FC236}">
                <a16:creationId xmlns:a16="http://schemas.microsoft.com/office/drawing/2014/main" id="{1C054686-F1D0-4667-A6B1-13B3C54AA086}"/>
              </a:ext>
            </a:extLst>
          </p:cNvPr>
          <p:cNvSpPr/>
          <p:nvPr/>
        </p:nvSpPr>
        <p:spPr>
          <a:xfrm>
            <a:off x="5715000" y="1066800"/>
            <a:ext cx="56352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spTree>
    <p:extLst>
      <p:ext uri="{BB962C8B-B14F-4D97-AF65-F5344CB8AC3E}">
        <p14:creationId xmlns:p14="http://schemas.microsoft.com/office/powerpoint/2010/main" val="19647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13C4-1B96-4BE5-85B8-5D739485EF7F}"/>
              </a:ext>
            </a:extLst>
          </p:cNvPr>
          <p:cNvSpPr>
            <a:spLocks noGrp="1"/>
          </p:cNvSpPr>
          <p:nvPr>
            <p:ph type="title"/>
          </p:nvPr>
        </p:nvSpPr>
        <p:spPr/>
        <p:txBody>
          <a:bodyPr/>
          <a:lstStyle/>
          <a:p>
            <a:r>
              <a:rPr lang="en-US" dirty="0"/>
              <a:t>Outline of the Exodus (1)</a:t>
            </a:r>
          </a:p>
        </p:txBody>
      </p:sp>
      <p:sp>
        <p:nvSpPr>
          <p:cNvPr id="3" name="Content Placeholder 2">
            <a:extLst>
              <a:ext uri="{FF2B5EF4-FFF2-40B4-BE49-F238E27FC236}">
                <a16:creationId xmlns:a16="http://schemas.microsoft.com/office/drawing/2014/main" id="{1264D493-A216-446E-9053-16419D8D2A49}"/>
              </a:ext>
            </a:extLst>
          </p:cNvPr>
          <p:cNvSpPr>
            <a:spLocks noGrp="1"/>
          </p:cNvSpPr>
          <p:nvPr>
            <p:ph idx="1"/>
          </p:nvPr>
        </p:nvSpPr>
        <p:spPr>
          <a:xfrm>
            <a:off x="449344" y="1415281"/>
            <a:ext cx="8229600" cy="5442719"/>
          </a:xfrm>
        </p:spPr>
        <p:txBody>
          <a:bodyPr>
            <a:normAutofit fontScale="70000" lnSpcReduction="20000"/>
          </a:bodyPr>
          <a:lstStyle/>
          <a:p>
            <a:r>
              <a:rPr lang="en-US" dirty="0"/>
              <a:t>Exodus </a:t>
            </a:r>
            <a:r>
              <a:rPr lang="en-US" sz="2600" dirty="0"/>
              <a:t>(“</a:t>
            </a:r>
            <a:r>
              <a:rPr lang="en-US" sz="2600" i="1" dirty="0"/>
              <a:t>going out</a:t>
            </a:r>
            <a:r>
              <a:rPr lang="en-US" sz="2600" dirty="0"/>
              <a:t>”</a:t>
            </a:r>
            <a:r>
              <a:rPr lang="en-US" dirty="0"/>
              <a:t>)</a:t>
            </a:r>
          </a:p>
          <a:p>
            <a:pPr lvl="1"/>
            <a:r>
              <a:rPr lang="en-US" dirty="0"/>
              <a:t>From Egypt to Mt Sinai</a:t>
            </a:r>
          </a:p>
          <a:p>
            <a:pPr lvl="1"/>
            <a:r>
              <a:rPr lang="en-US" dirty="0"/>
              <a:t>Exodus starts year 1, month 1, day 15</a:t>
            </a:r>
          </a:p>
          <a:p>
            <a:pPr lvl="1"/>
            <a:r>
              <a:rPr lang="en-US" dirty="0"/>
              <a:t>Birth of Moses, appointment by God</a:t>
            </a:r>
          </a:p>
          <a:p>
            <a:pPr lvl="1"/>
            <a:r>
              <a:rPr lang="en-US" dirty="0"/>
              <a:t>Moses leads Israel from Egyptian slavery</a:t>
            </a:r>
          </a:p>
          <a:p>
            <a:pPr lvl="2"/>
            <a:r>
              <a:rPr lang="en-US" dirty="0"/>
              <a:t>Egypt is judged with the 10 plagues and the destruction of its army</a:t>
            </a:r>
          </a:p>
          <a:p>
            <a:pPr lvl="1"/>
            <a:r>
              <a:rPr lang="en-US" dirty="0"/>
              <a:t>The law and covenant are given</a:t>
            </a:r>
          </a:p>
          <a:p>
            <a:pPr lvl="2"/>
            <a:r>
              <a:rPr lang="en-US" dirty="0"/>
              <a:t>Moses 40 days and 40 nights on the mount</a:t>
            </a:r>
          </a:p>
          <a:p>
            <a:pPr lvl="2"/>
            <a:r>
              <a:rPr lang="en-US" dirty="0"/>
              <a:t>Israel:  </a:t>
            </a:r>
            <a:r>
              <a:rPr lang="en-US" b="1" dirty="0">
                <a:solidFill>
                  <a:srgbClr val="FF0000"/>
                </a:solidFill>
              </a:rPr>
              <a:t>“</a:t>
            </a:r>
            <a:r>
              <a:rPr lang="en-US" b="1" i="1" dirty="0">
                <a:solidFill>
                  <a:srgbClr val="FF0000"/>
                </a:solidFill>
              </a:rPr>
              <a:t>All the words which the Lord has said we will do</a:t>
            </a:r>
            <a:r>
              <a:rPr lang="en-US" b="1" dirty="0">
                <a:solidFill>
                  <a:srgbClr val="FF0000"/>
                </a:solidFill>
              </a:rPr>
              <a:t>”</a:t>
            </a:r>
          </a:p>
          <a:p>
            <a:pPr lvl="1"/>
            <a:r>
              <a:rPr lang="en-US" dirty="0"/>
              <a:t>The issue of idolatry begins:  the golden calf</a:t>
            </a:r>
          </a:p>
          <a:p>
            <a:endParaRPr lang="en-US" dirty="0"/>
          </a:p>
          <a:p>
            <a:r>
              <a:rPr lang="en-US" dirty="0"/>
              <a:t>Leviticus (</a:t>
            </a:r>
            <a:r>
              <a:rPr lang="en-US" sz="2600" dirty="0"/>
              <a:t>“</a:t>
            </a:r>
            <a:r>
              <a:rPr lang="en-US" sz="2600" i="1" dirty="0"/>
              <a:t>relating to the Levites</a:t>
            </a:r>
            <a:r>
              <a:rPr lang="en-US" sz="2600" dirty="0"/>
              <a:t>”</a:t>
            </a:r>
            <a:r>
              <a:rPr lang="en-US" dirty="0"/>
              <a:t>)</a:t>
            </a:r>
          </a:p>
          <a:p>
            <a:pPr lvl="1"/>
            <a:r>
              <a:rPr lang="en-US" dirty="0"/>
              <a:t>Occurs at Mt Sinai</a:t>
            </a:r>
          </a:p>
          <a:p>
            <a:pPr lvl="1"/>
            <a:r>
              <a:rPr lang="en-US" dirty="0"/>
              <a:t>Extensive Levitical laws</a:t>
            </a:r>
          </a:p>
          <a:p>
            <a:pPr lvl="2"/>
            <a:r>
              <a:rPr lang="en-US" dirty="0"/>
              <a:t>Aaron and his sons are consecrated</a:t>
            </a:r>
          </a:p>
          <a:p>
            <a:pPr lvl="2"/>
            <a:r>
              <a:rPr lang="en-US" dirty="0"/>
              <a:t>The priestly ministry begins</a:t>
            </a:r>
          </a:p>
          <a:p>
            <a:pPr lvl="1"/>
            <a:r>
              <a:rPr lang="en-US" dirty="0"/>
              <a:t>Disobedience and a harsh example:  the death of Nadab and Abihu</a:t>
            </a:r>
          </a:p>
          <a:p>
            <a:endParaRPr lang="en-US" dirty="0"/>
          </a:p>
        </p:txBody>
      </p:sp>
    </p:spTree>
    <p:extLst>
      <p:ext uri="{BB962C8B-B14F-4D97-AF65-F5344CB8AC3E}">
        <p14:creationId xmlns:p14="http://schemas.microsoft.com/office/powerpoint/2010/main" val="13229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13C4-1B96-4BE5-85B8-5D739485EF7F}"/>
              </a:ext>
            </a:extLst>
          </p:cNvPr>
          <p:cNvSpPr>
            <a:spLocks noGrp="1"/>
          </p:cNvSpPr>
          <p:nvPr>
            <p:ph type="title"/>
          </p:nvPr>
        </p:nvSpPr>
        <p:spPr/>
        <p:txBody>
          <a:bodyPr/>
          <a:lstStyle/>
          <a:p>
            <a:r>
              <a:rPr lang="en-US" dirty="0"/>
              <a:t>Outline of the Exodus (2)</a:t>
            </a:r>
          </a:p>
        </p:txBody>
      </p:sp>
      <p:sp>
        <p:nvSpPr>
          <p:cNvPr id="3" name="Content Placeholder 2">
            <a:extLst>
              <a:ext uri="{FF2B5EF4-FFF2-40B4-BE49-F238E27FC236}">
                <a16:creationId xmlns:a16="http://schemas.microsoft.com/office/drawing/2014/main" id="{1264D493-A216-446E-9053-16419D8D2A49}"/>
              </a:ext>
            </a:extLst>
          </p:cNvPr>
          <p:cNvSpPr>
            <a:spLocks noGrp="1"/>
          </p:cNvSpPr>
          <p:nvPr>
            <p:ph idx="1"/>
          </p:nvPr>
        </p:nvSpPr>
        <p:spPr>
          <a:xfrm>
            <a:off x="449344" y="1415281"/>
            <a:ext cx="8694656" cy="5290319"/>
          </a:xfrm>
        </p:spPr>
        <p:txBody>
          <a:bodyPr>
            <a:normAutofit fontScale="77500" lnSpcReduction="20000"/>
          </a:bodyPr>
          <a:lstStyle/>
          <a:p>
            <a:r>
              <a:rPr lang="en-US" dirty="0"/>
              <a:t>Numbers (</a:t>
            </a:r>
            <a:r>
              <a:rPr lang="en-US" sz="2400" dirty="0"/>
              <a:t>“</a:t>
            </a:r>
            <a:r>
              <a:rPr lang="en-US" sz="2400" i="1" dirty="0"/>
              <a:t>numbering</a:t>
            </a:r>
            <a:r>
              <a:rPr lang="en-US" sz="2400" dirty="0"/>
              <a:t>”, or “</a:t>
            </a:r>
            <a:r>
              <a:rPr lang="en-US" sz="2400" i="1" dirty="0"/>
              <a:t>census</a:t>
            </a:r>
            <a:r>
              <a:rPr lang="en-US" sz="2400" dirty="0"/>
              <a:t>”</a:t>
            </a:r>
            <a:r>
              <a:rPr lang="en-US" dirty="0"/>
              <a:t>)</a:t>
            </a:r>
          </a:p>
          <a:p>
            <a:pPr lvl="1"/>
            <a:r>
              <a:rPr lang="en-US" dirty="0"/>
              <a:t>From Mt Sinai to the edge of Canaan over ~40 years</a:t>
            </a:r>
          </a:p>
          <a:p>
            <a:pPr lvl="2"/>
            <a:r>
              <a:rPr lang="en-US" dirty="0"/>
              <a:t>Leave Sinai year 2, month 2, day 20</a:t>
            </a:r>
          </a:p>
          <a:p>
            <a:pPr lvl="2"/>
            <a:r>
              <a:rPr lang="en-US" dirty="0"/>
              <a:t>Arrive Canaan year 40, month 11, day 1</a:t>
            </a:r>
          </a:p>
          <a:p>
            <a:pPr lvl="2"/>
            <a:r>
              <a:rPr lang="en-US" dirty="0"/>
              <a:t>First census at Sinai:  625,550</a:t>
            </a:r>
          </a:p>
          <a:p>
            <a:pPr lvl="2"/>
            <a:r>
              <a:rPr lang="en-US" dirty="0"/>
              <a:t>Second census before Canaan:  624,730</a:t>
            </a:r>
          </a:p>
          <a:p>
            <a:pPr lvl="1"/>
            <a:r>
              <a:rPr lang="en-US" dirty="0"/>
              <a:t>The people refuse to go into Canaan</a:t>
            </a:r>
          </a:p>
          <a:p>
            <a:pPr lvl="2"/>
            <a:r>
              <a:rPr lang="en-US" dirty="0"/>
              <a:t>Punished to wander in the wilderness for 40 years</a:t>
            </a:r>
          </a:p>
          <a:p>
            <a:pPr lvl="2"/>
            <a:r>
              <a:rPr lang="en-US" dirty="0"/>
              <a:t>All those 20 and over die in the wilderness</a:t>
            </a:r>
          </a:p>
          <a:p>
            <a:pPr lvl="1"/>
            <a:r>
              <a:rPr lang="en-US" dirty="0"/>
              <a:t>Multiple uprisings against Moses</a:t>
            </a:r>
          </a:p>
          <a:p>
            <a:pPr lvl="1"/>
            <a:r>
              <a:rPr lang="en-US" dirty="0"/>
              <a:t>The people complain repeatedly</a:t>
            </a:r>
          </a:p>
          <a:p>
            <a:pPr lvl="1"/>
            <a:r>
              <a:rPr lang="en-US" dirty="0"/>
              <a:t>The people commit harlotry and idolatry</a:t>
            </a:r>
          </a:p>
          <a:p>
            <a:pPr lvl="1"/>
            <a:r>
              <a:rPr lang="en-US" dirty="0"/>
              <a:t>Moses sins by striking the rock for water</a:t>
            </a:r>
          </a:p>
          <a:p>
            <a:pPr lvl="1"/>
            <a:r>
              <a:rPr lang="en-US" dirty="0"/>
              <a:t>Initial combat</a:t>
            </a:r>
          </a:p>
          <a:p>
            <a:pPr lvl="2"/>
            <a:r>
              <a:rPr lang="en-US" dirty="0"/>
              <a:t>King Arad (Canaanites), King </a:t>
            </a:r>
            <a:r>
              <a:rPr lang="en-US" dirty="0" err="1"/>
              <a:t>Sihon</a:t>
            </a:r>
            <a:r>
              <a:rPr lang="en-US" dirty="0"/>
              <a:t> (Amorites), King </a:t>
            </a:r>
            <a:r>
              <a:rPr lang="en-US" dirty="0" err="1"/>
              <a:t>Og</a:t>
            </a:r>
            <a:r>
              <a:rPr lang="en-US" dirty="0"/>
              <a:t> (Bashan), Midianites</a:t>
            </a:r>
          </a:p>
          <a:p>
            <a:pPr lvl="1"/>
            <a:endParaRPr lang="en-US" dirty="0"/>
          </a:p>
          <a:p>
            <a:endParaRPr lang="en-US" dirty="0"/>
          </a:p>
        </p:txBody>
      </p:sp>
    </p:spTree>
    <p:extLst>
      <p:ext uri="{BB962C8B-B14F-4D97-AF65-F5344CB8AC3E}">
        <p14:creationId xmlns:p14="http://schemas.microsoft.com/office/powerpoint/2010/main" val="29513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8891</TotalTime>
  <Words>1950</Words>
  <Application>Microsoft Office PowerPoint</Application>
  <PresentationFormat>On-screen Show (4:3)</PresentationFormat>
  <Paragraphs>306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Segoe UI</vt:lpstr>
      <vt:lpstr>Office Theme</vt:lpstr>
      <vt:lpstr>PowerPoint Presentation</vt:lpstr>
      <vt:lpstr>Today’s Overview</vt:lpstr>
      <vt:lpstr>Review – Genesis (“origins”)</vt:lpstr>
      <vt:lpstr>Structure of the Old Testament</vt:lpstr>
      <vt:lpstr>Summary of OT Bible Chronology (In Round Numbers)</vt:lpstr>
      <vt:lpstr>Summary of OT Bible Chronology (In Round Numbers)</vt:lpstr>
      <vt:lpstr>Map of the Exodus</vt:lpstr>
      <vt:lpstr>Outline of the Exodus (1)</vt:lpstr>
      <vt:lpstr>Outline of the Exodus (2)</vt:lpstr>
      <vt:lpstr>Outline of the Exodus (3)</vt:lpstr>
      <vt:lpstr>Character Studies (1)</vt:lpstr>
      <vt:lpstr>Character Studies (2)</vt:lpstr>
      <vt:lpstr>Character Studies (3)</vt:lpstr>
      <vt:lpstr>Character Studies (4)</vt:lpstr>
      <vt:lpstr>Historical Evidences</vt:lpstr>
      <vt:lpstr>Historical Evidences (2)</vt:lpstr>
      <vt:lpstr>Focus Events</vt:lpstr>
      <vt:lpstr>Leading us to Christ</vt:lpstr>
      <vt:lpstr>PowerPoint Presentation</vt:lpstr>
      <vt:lpstr>Thanks</vt:lpstr>
      <vt:lpstr>Backup Material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Robert McDonald</cp:lastModifiedBy>
  <cp:revision>74</cp:revision>
  <dcterms:created xsi:type="dcterms:W3CDTF">2015-10-04T02:44:57Z</dcterms:created>
  <dcterms:modified xsi:type="dcterms:W3CDTF">2021-12-12T15:01:55Z</dcterms:modified>
</cp:coreProperties>
</file>